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xml" ContentType="application/vnd.openxmlformats-officedocument.presentationml.slide+xml"/>
  <Override PartName="/ppt/slides/slide32.xml" ContentType="application/vnd.openxmlformats-officedocument.presentationml.slide+xml"/>
  <Override PartName="/ppt/slides/slide21.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2.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Masters/slideMaster1.xml" ContentType="application/vnd.openxmlformats-officedocument.presentationml.slideMaster+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sldIdLst>
    <p:sldId id="282" r:id="rId2"/>
    <p:sldId id="344" r:id="rId3"/>
    <p:sldId id="315" r:id="rId4"/>
    <p:sldId id="306" r:id="rId5"/>
    <p:sldId id="382" r:id="rId6"/>
    <p:sldId id="345" r:id="rId7"/>
    <p:sldId id="360" r:id="rId8"/>
    <p:sldId id="376" r:id="rId9"/>
    <p:sldId id="377" r:id="rId10"/>
    <p:sldId id="378" r:id="rId11"/>
    <p:sldId id="379" r:id="rId12"/>
    <p:sldId id="361" r:id="rId13"/>
    <p:sldId id="372" r:id="rId14"/>
    <p:sldId id="362" r:id="rId15"/>
    <p:sldId id="363" r:id="rId16"/>
    <p:sldId id="364" r:id="rId17"/>
    <p:sldId id="365" r:id="rId18"/>
    <p:sldId id="366" r:id="rId19"/>
    <p:sldId id="367" r:id="rId20"/>
    <p:sldId id="368" r:id="rId21"/>
    <p:sldId id="370" r:id="rId22"/>
    <p:sldId id="371" r:id="rId23"/>
    <p:sldId id="356" r:id="rId24"/>
    <p:sldId id="339" r:id="rId25"/>
    <p:sldId id="338" r:id="rId26"/>
    <p:sldId id="337" r:id="rId27"/>
    <p:sldId id="336" r:id="rId28"/>
    <p:sldId id="350" r:id="rId29"/>
    <p:sldId id="351" r:id="rId30"/>
    <p:sldId id="352" r:id="rId31"/>
    <p:sldId id="353" r:id="rId32"/>
    <p:sldId id="354" r:id="rId33"/>
    <p:sldId id="357" r:id="rId34"/>
    <p:sldId id="348" r:id="rId35"/>
    <p:sldId id="329" r:id="rId36"/>
    <p:sldId id="359" r:id="rId37"/>
    <p:sldId id="383" r:id="rId38"/>
    <p:sldId id="374" r:id="rId39"/>
    <p:sldId id="28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755"/>
    <a:srgbClr val="C73B1F"/>
    <a:srgbClr val="B0351C"/>
    <a:srgbClr val="CE3D20"/>
    <a:srgbClr val="696A68"/>
    <a:srgbClr val="71736F"/>
    <a:srgbClr val="60615F"/>
    <a:srgbClr val="3F403E"/>
    <a:srgbClr val="494A48"/>
    <a:srgbClr val="6364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88151" autoAdjust="0"/>
  </p:normalViewPr>
  <p:slideViewPr>
    <p:cSldViewPr snapToGrid="0" snapToObjects="1">
      <p:cViewPr varScale="1">
        <p:scale>
          <a:sx n="65" d="100"/>
          <a:sy n="65" d="100"/>
        </p:scale>
        <p:origin x="1020" y="78"/>
      </p:cViewPr>
      <p:guideLst>
        <p:guide orient="horz" pos="2160"/>
        <p:guide pos="3840"/>
      </p:guideLst>
    </p:cSldViewPr>
  </p:slideViewPr>
  <p:outlineViewPr>
    <p:cViewPr>
      <p:scale>
        <a:sx n="33" d="100"/>
        <a:sy n="33" d="100"/>
      </p:scale>
      <p:origin x="0" y="242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D149A-5E0E-490E-9E9F-936AE856BCD6}" type="doc">
      <dgm:prSet loTypeId="urn:microsoft.com/office/officeart/2008/layout/VerticalCurvedList" loCatId="list" qsTypeId="urn:microsoft.com/office/officeart/2005/8/quickstyle/3d4" qsCatId="3D" csTypeId="urn:microsoft.com/office/officeart/2005/8/colors/colorful1" csCatId="colorful" phldr="1"/>
      <dgm:spPr/>
      <dgm:t>
        <a:bodyPr/>
        <a:lstStyle/>
        <a:p>
          <a:endParaRPr lang="en-US"/>
        </a:p>
      </dgm:t>
    </dgm:pt>
    <dgm:pt modelId="{D6E1BE5A-6782-48E8-A1C3-CBAABAF8035B}">
      <dgm:prSet phldrT="[Text]"/>
      <dgm:spPr/>
      <dgm:t>
        <a:bodyPr/>
        <a:lstStyle/>
        <a:p>
          <a:r>
            <a:rPr lang="en-US" dirty="0" smtClean="0">
              <a:latin typeface="Century Gothic" panose="020B0502020202020204" pitchFamily="34" charset="0"/>
            </a:rPr>
            <a:t>Enhancements &amp; Business Process Change</a:t>
          </a:r>
          <a:endParaRPr lang="en-US" dirty="0"/>
        </a:p>
      </dgm:t>
    </dgm:pt>
    <dgm:pt modelId="{F865DD6D-2401-4704-958B-9058C97AF83F}" type="parTrans" cxnId="{D3BC3BF5-A3FF-43D2-87DD-3F13195213D2}">
      <dgm:prSet/>
      <dgm:spPr/>
      <dgm:t>
        <a:bodyPr/>
        <a:lstStyle/>
        <a:p>
          <a:endParaRPr lang="en-US"/>
        </a:p>
      </dgm:t>
    </dgm:pt>
    <dgm:pt modelId="{C74E3AD5-C7D1-445D-85D1-BAECF5660CE1}" type="sibTrans" cxnId="{D3BC3BF5-A3FF-43D2-87DD-3F13195213D2}">
      <dgm:prSet/>
      <dgm:spPr/>
      <dgm:t>
        <a:bodyPr/>
        <a:lstStyle/>
        <a:p>
          <a:endParaRPr lang="en-US"/>
        </a:p>
      </dgm:t>
    </dgm:pt>
    <dgm:pt modelId="{E8BDCA6E-2567-4436-AD8B-8F817380A6EA}">
      <dgm:prSet phldrT="[Text]"/>
      <dgm:spPr/>
      <dgm:t>
        <a:bodyPr/>
        <a:lstStyle/>
        <a:p>
          <a:r>
            <a:rPr lang="en-US" dirty="0" smtClean="0">
              <a:latin typeface="Century Gothic" panose="020B0502020202020204" pitchFamily="34" charset="0"/>
            </a:rPr>
            <a:t>Business Adoption</a:t>
          </a:r>
          <a:endParaRPr lang="en-US" dirty="0"/>
        </a:p>
      </dgm:t>
    </dgm:pt>
    <dgm:pt modelId="{AF3D55AA-61AA-4589-9CB7-E3C09209206C}" type="parTrans" cxnId="{EE7E7075-6BAA-4272-B0DA-6593845BDC85}">
      <dgm:prSet/>
      <dgm:spPr/>
      <dgm:t>
        <a:bodyPr/>
        <a:lstStyle/>
        <a:p>
          <a:endParaRPr lang="en-US"/>
        </a:p>
      </dgm:t>
    </dgm:pt>
    <dgm:pt modelId="{7CE27D67-79E8-454B-9916-ED5166161C46}" type="sibTrans" cxnId="{EE7E7075-6BAA-4272-B0DA-6593845BDC85}">
      <dgm:prSet/>
      <dgm:spPr/>
      <dgm:t>
        <a:bodyPr/>
        <a:lstStyle/>
        <a:p>
          <a:endParaRPr lang="en-US"/>
        </a:p>
      </dgm:t>
    </dgm:pt>
    <dgm:pt modelId="{002719BA-2152-46B3-A49B-B69E381C6FDE}">
      <dgm:prSet phldrT="[Text]"/>
      <dgm:spPr/>
      <dgm:t>
        <a:bodyPr/>
        <a:lstStyle/>
        <a:p>
          <a:r>
            <a:rPr lang="en-US" dirty="0" smtClean="0">
              <a:latin typeface="Century Gothic" panose="020B0502020202020204" pitchFamily="34" charset="0"/>
            </a:rPr>
            <a:t>Project Timelines</a:t>
          </a:r>
          <a:endParaRPr lang="en-US" dirty="0"/>
        </a:p>
      </dgm:t>
    </dgm:pt>
    <dgm:pt modelId="{C9D516E3-83C1-4350-A8FA-F7CDFCD50F2D}" type="parTrans" cxnId="{920A5E44-AE04-4620-BD04-7B5C0FC15B45}">
      <dgm:prSet/>
      <dgm:spPr/>
      <dgm:t>
        <a:bodyPr/>
        <a:lstStyle/>
        <a:p>
          <a:endParaRPr lang="en-US"/>
        </a:p>
      </dgm:t>
    </dgm:pt>
    <dgm:pt modelId="{E7485CE2-921A-4121-AFA9-17120B482E78}" type="sibTrans" cxnId="{920A5E44-AE04-4620-BD04-7B5C0FC15B45}">
      <dgm:prSet/>
      <dgm:spPr/>
      <dgm:t>
        <a:bodyPr/>
        <a:lstStyle/>
        <a:p>
          <a:endParaRPr lang="en-US"/>
        </a:p>
      </dgm:t>
    </dgm:pt>
    <dgm:pt modelId="{494D4611-1060-443E-8F99-F8E244CF7DDF}">
      <dgm:prSet/>
      <dgm:spPr/>
      <dgm:t>
        <a:bodyPr/>
        <a:lstStyle/>
        <a:p>
          <a:r>
            <a:rPr lang="en-US" dirty="0" smtClean="0">
              <a:latin typeface="Century Gothic" panose="020B0502020202020204" pitchFamily="34" charset="0"/>
            </a:rPr>
            <a:t>Value Addition to Business</a:t>
          </a:r>
          <a:endParaRPr lang="en-US" dirty="0"/>
        </a:p>
      </dgm:t>
    </dgm:pt>
    <dgm:pt modelId="{879EB2B0-7FA5-4E38-9457-93019EC081BD}" type="parTrans" cxnId="{B17B56B7-6A9F-4349-807B-8EF86644CC4F}">
      <dgm:prSet/>
      <dgm:spPr/>
      <dgm:t>
        <a:bodyPr/>
        <a:lstStyle/>
        <a:p>
          <a:endParaRPr lang="en-US"/>
        </a:p>
      </dgm:t>
    </dgm:pt>
    <dgm:pt modelId="{AA0D8172-F9BC-440E-9578-D62CAA1F2FBD}" type="sibTrans" cxnId="{B17B56B7-6A9F-4349-807B-8EF86644CC4F}">
      <dgm:prSet/>
      <dgm:spPr/>
      <dgm:t>
        <a:bodyPr/>
        <a:lstStyle/>
        <a:p>
          <a:endParaRPr lang="en-US"/>
        </a:p>
      </dgm:t>
    </dgm:pt>
    <dgm:pt modelId="{863A999A-90A5-4623-8737-FF6E7F78694F}">
      <dgm:prSet/>
      <dgm:spPr/>
      <dgm:t>
        <a:bodyPr/>
        <a:lstStyle/>
        <a:p>
          <a:r>
            <a:rPr lang="en-US" dirty="0" smtClean="0">
              <a:latin typeface="Century Gothic" panose="020B0502020202020204" pitchFamily="34" charset="0"/>
            </a:rPr>
            <a:t>Oracle Road Map &amp; Support</a:t>
          </a:r>
        </a:p>
      </dgm:t>
    </dgm:pt>
    <dgm:pt modelId="{441A5306-A588-425D-B70D-FFAE9DB47C45}" type="parTrans" cxnId="{89C43894-099C-4DD4-9B0B-C40E2AF764E3}">
      <dgm:prSet/>
      <dgm:spPr/>
      <dgm:t>
        <a:bodyPr/>
        <a:lstStyle/>
        <a:p>
          <a:endParaRPr lang="en-US"/>
        </a:p>
      </dgm:t>
    </dgm:pt>
    <dgm:pt modelId="{490C8B55-B69D-4390-8C20-DFC4356CF654}" type="sibTrans" cxnId="{89C43894-099C-4DD4-9B0B-C40E2AF764E3}">
      <dgm:prSet/>
      <dgm:spPr/>
      <dgm:t>
        <a:bodyPr/>
        <a:lstStyle/>
        <a:p>
          <a:endParaRPr lang="en-US"/>
        </a:p>
      </dgm:t>
    </dgm:pt>
    <dgm:pt modelId="{F98C7A43-7A83-415A-936E-7F61BC059622}">
      <dgm:prSet/>
      <dgm:spPr/>
      <dgm:t>
        <a:bodyPr/>
        <a:lstStyle/>
        <a:p>
          <a:r>
            <a:rPr lang="en-US" dirty="0" smtClean="0">
              <a:latin typeface="Century Gothic" panose="020B0502020202020204" pitchFamily="34" charset="0"/>
            </a:rPr>
            <a:t>Implementation Approach </a:t>
          </a:r>
          <a:endParaRPr lang="en-US" dirty="0"/>
        </a:p>
      </dgm:t>
    </dgm:pt>
    <dgm:pt modelId="{E1C4DD37-745E-4043-A156-AB8FA4365F15}" type="parTrans" cxnId="{EE7593DE-FE07-48B5-8B5F-FD65185C70B8}">
      <dgm:prSet/>
      <dgm:spPr/>
      <dgm:t>
        <a:bodyPr/>
        <a:lstStyle/>
        <a:p>
          <a:endParaRPr lang="en-US"/>
        </a:p>
      </dgm:t>
    </dgm:pt>
    <dgm:pt modelId="{B2D6A079-F5A1-47E3-B163-1A578B2E6398}" type="sibTrans" cxnId="{EE7593DE-FE07-48B5-8B5F-FD65185C70B8}">
      <dgm:prSet/>
      <dgm:spPr/>
      <dgm:t>
        <a:bodyPr/>
        <a:lstStyle/>
        <a:p>
          <a:endParaRPr lang="en-US"/>
        </a:p>
      </dgm:t>
    </dgm:pt>
    <dgm:pt modelId="{611AAA4D-C416-4FAE-94B8-61669051607B}">
      <dgm:prSet/>
      <dgm:spPr/>
      <dgm:t>
        <a:bodyPr/>
        <a:lstStyle/>
        <a:p>
          <a:r>
            <a:rPr lang="en-US" dirty="0" smtClean="0">
              <a:latin typeface="Century Gothic" panose="020B0502020202020204" pitchFamily="34" charset="0"/>
            </a:rPr>
            <a:t>License &amp; Cost </a:t>
          </a:r>
          <a:endParaRPr lang="en-US" dirty="0">
            <a:latin typeface="Century Gothic" panose="020B0502020202020204" pitchFamily="34" charset="0"/>
          </a:endParaRPr>
        </a:p>
      </dgm:t>
    </dgm:pt>
    <dgm:pt modelId="{A7A95592-7323-49CA-933E-C64B86816CB8}" type="parTrans" cxnId="{530A0D6D-9E43-4E66-938D-8D0838840095}">
      <dgm:prSet/>
      <dgm:spPr/>
      <dgm:t>
        <a:bodyPr/>
        <a:lstStyle/>
        <a:p>
          <a:endParaRPr lang="en-US"/>
        </a:p>
      </dgm:t>
    </dgm:pt>
    <dgm:pt modelId="{1A13F9C7-5220-4B74-A412-C8FB6C00A467}" type="sibTrans" cxnId="{530A0D6D-9E43-4E66-938D-8D0838840095}">
      <dgm:prSet/>
      <dgm:spPr/>
      <dgm:t>
        <a:bodyPr/>
        <a:lstStyle/>
        <a:p>
          <a:endParaRPr lang="en-US"/>
        </a:p>
      </dgm:t>
    </dgm:pt>
    <dgm:pt modelId="{482FDDE3-6E9A-4A81-8F70-B955FC2B7EFE}" type="pres">
      <dgm:prSet presAssocID="{D57D149A-5E0E-490E-9E9F-936AE856BCD6}" presName="Name0" presStyleCnt="0">
        <dgm:presLayoutVars>
          <dgm:chMax val="7"/>
          <dgm:chPref val="7"/>
          <dgm:dir/>
        </dgm:presLayoutVars>
      </dgm:prSet>
      <dgm:spPr/>
      <dgm:t>
        <a:bodyPr/>
        <a:lstStyle/>
        <a:p>
          <a:endParaRPr lang="en-US"/>
        </a:p>
      </dgm:t>
    </dgm:pt>
    <dgm:pt modelId="{1305799E-7D62-4AD7-A0F9-140774DD3803}" type="pres">
      <dgm:prSet presAssocID="{D57D149A-5E0E-490E-9E9F-936AE856BCD6}" presName="Name1" presStyleCnt="0"/>
      <dgm:spPr/>
      <dgm:t>
        <a:bodyPr/>
        <a:lstStyle/>
        <a:p>
          <a:endParaRPr lang="en-US"/>
        </a:p>
      </dgm:t>
    </dgm:pt>
    <dgm:pt modelId="{57723D77-A115-40E8-B039-B5338D42A624}" type="pres">
      <dgm:prSet presAssocID="{D57D149A-5E0E-490E-9E9F-936AE856BCD6}" presName="cycle" presStyleCnt="0"/>
      <dgm:spPr/>
      <dgm:t>
        <a:bodyPr/>
        <a:lstStyle/>
        <a:p>
          <a:endParaRPr lang="en-US"/>
        </a:p>
      </dgm:t>
    </dgm:pt>
    <dgm:pt modelId="{12E22379-1C20-49D9-8783-E4AE52F624E5}" type="pres">
      <dgm:prSet presAssocID="{D57D149A-5E0E-490E-9E9F-936AE856BCD6}" presName="srcNode" presStyleLbl="node1" presStyleIdx="0" presStyleCnt="7"/>
      <dgm:spPr/>
      <dgm:t>
        <a:bodyPr/>
        <a:lstStyle/>
        <a:p>
          <a:endParaRPr lang="en-US"/>
        </a:p>
      </dgm:t>
    </dgm:pt>
    <dgm:pt modelId="{3BC0B264-93C1-4BBC-9956-842F1C4CC552}" type="pres">
      <dgm:prSet presAssocID="{D57D149A-5E0E-490E-9E9F-936AE856BCD6}" presName="conn" presStyleLbl="parChTrans1D2" presStyleIdx="0" presStyleCnt="1"/>
      <dgm:spPr/>
      <dgm:t>
        <a:bodyPr/>
        <a:lstStyle/>
        <a:p>
          <a:endParaRPr lang="en-US"/>
        </a:p>
      </dgm:t>
    </dgm:pt>
    <dgm:pt modelId="{50F91C01-B4EB-4F03-AB1D-43244ABB235F}" type="pres">
      <dgm:prSet presAssocID="{D57D149A-5E0E-490E-9E9F-936AE856BCD6}" presName="extraNode" presStyleLbl="node1" presStyleIdx="0" presStyleCnt="7"/>
      <dgm:spPr/>
      <dgm:t>
        <a:bodyPr/>
        <a:lstStyle/>
        <a:p>
          <a:endParaRPr lang="en-US"/>
        </a:p>
      </dgm:t>
    </dgm:pt>
    <dgm:pt modelId="{B212EFAF-9CC7-4651-9474-F39D1A010085}" type="pres">
      <dgm:prSet presAssocID="{D57D149A-5E0E-490E-9E9F-936AE856BCD6}" presName="dstNode" presStyleLbl="node1" presStyleIdx="0" presStyleCnt="7"/>
      <dgm:spPr/>
      <dgm:t>
        <a:bodyPr/>
        <a:lstStyle/>
        <a:p>
          <a:endParaRPr lang="en-US"/>
        </a:p>
      </dgm:t>
    </dgm:pt>
    <dgm:pt modelId="{EBDFB647-9DA4-426B-98C5-870786081446}" type="pres">
      <dgm:prSet presAssocID="{D6E1BE5A-6782-48E8-A1C3-CBAABAF8035B}" presName="text_1" presStyleLbl="node1" presStyleIdx="0" presStyleCnt="7">
        <dgm:presLayoutVars>
          <dgm:bulletEnabled val="1"/>
        </dgm:presLayoutVars>
      </dgm:prSet>
      <dgm:spPr/>
      <dgm:t>
        <a:bodyPr/>
        <a:lstStyle/>
        <a:p>
          <a:endParaRPr lang="en-US"/>
        </a:p>
      </dgm:t>
    </dgm:pt>
    <dgm:pt modelId="{1E016248-E348-43C6-BA54-2AD0AE7C5D06}" type="pres">
      <dgm:prSet presAssocID="{D6E1BE5A-6782-48E8-A1C3-CBAABAF8035B}" presName="accent_1" presStyleCnt="0"/>
      <dgm:spPr/>
      <dgm:t>
        <a:bodyPr/>
        <a:lstStyle/>
        <a:p>
          <a:endParaRPr lang="en-US"/>
        </a:p>
      </dgm:t>
    </dgm:pt>
    <dgm:pt modelId="{807782A7-4679-471B-A032-CF8E63CE53B3}" type="pres">
      <dgm:prSet presAssocID="{D6E1BE5A-6782-48E8-A1C3-CBAABAF8035B}" presName="accentRepeatNode" presStyleLbl="solidFgAcc1" presStyleIdx="0" presStyleCnt="7"/>
      <dgm:spPr/>
      <dgm:t>
        <a:bodyPr/>
        <a:lstStyle/>
        <a:p>
          <a:endParaRPr lang="en-US"/>
        </a:p>
      </dgm:t>
    </dgm:pt>
    <dgm:pt modelId="{639F699E-CA6F-46C1-A910-DBEB0D29D338}" type="pres">
      <dgm:prSet presAssocID="{494D4611-1060-443E-8F99-F8E244CF7DDF}" presName="text_2" presStyleLbl="node1" presStyleIdx="1" presStyleCnt="7">
        <dgm:presLayoutVars>
          <dgm:bulletEnabled val="1"/>
        </dgm:presLayoutVars>
      </dgm:prSet>
      <dgm:spPr/>
      <dgm:t>
        <a:bodyPr/>
        <a:lstStyle/>
        <a:p>
          <a:endParaRPr lang="en-US"/>
        </a:p>
      </dgm:t>
    </dgm:pt>
    <dgm:pt modelId="{09BAD16F-D7A6-4ACA-A4B6-A92DA128A975}" type="pres">
      <dgm:prSet presAssocID="{494D4611-1060-443E-8F99-F8E244CF7DDF}" presName="accent_2" presStyleCnt="0"/>
      <dgm:spPr/>
      <dgm:t>
        <a:bodyPr/>
        <a:lstStyle/>
        <a:p>
          <a:endParaRPr lang="en-US"/>
        </a:p>
      </dgm:t>
    </dgm:pt>
    <dgm:pt modelId="{6D385B23-E23E-4BA9-9A36-D77F45501A3F}" type="pres">
      <dgm:prSet presAssocID="{494D4611-1060-443E-8F99-F8E244CF7DDF}" presName="accentRepeatNode" presStyleLbl="solidFgAcc1" presStyleIdx="1" presStyleCnt="7"/>
      <dgm:spPr/>
      <dgm:t>
        <a:bodyPr/>
        <a:lstStyle/>
        <a:p>
          <a:endParaRPr lang="en-US"/>
        </a:p>
      </dgm:t>
    </dgm:pt>
    <dgm:pt modelId="{F98403CF-DE38-4DA9-A9EC-F6A8B78157C6}" type="pres">
      <dgm:prSet presAssocID="{E8BDCA6E-2567-4436-AD8B-8F817380A6EA}" presName="text_3" presStyleLbl="node1" presStyleIdx="2" presStyleCnt="7">
        <dgm:presLayoutVars>
          <dgm:bulletEnabled val="1"/>
        </dgm:presLayoutVars>
      </dgm:prSet>
      <dgm:spPr/>
      <dgm:t>
        <a:bodyPr/>
        <a:lstStyle/>
        <a:p>
          <a:endParaRPr lang="en-US"/>
        </a:p>
      </dgm:t>
    </dgm:pt>
    <dgm:pt modelId="{CD62B400-1604-4610-9875-C79DEBD1B4D5}" type="pres">
      <dgm:prSet presAssocID="{E8BDCA6E-2567-4436-AD8B-8F817380A6EA}" presName="accent_3" presStyleCnt="0"/>
      <dgm:spPr/>
      <dgm:t>
        <a:bodyPr/>
        <a:lstStyle/>
        <a:p>
          <a:endParaRPr lang="en-US"/>
        </a:p>
      </dgm:t>
    </dgm:pt>
    <dgm:pt modelId="{8BEBEC75-6DEC-4E21-B5AF-CC3C9BB00150}" type="pres">
      <dgm:prSet presAssocID="{E8BDCA6E-2567-4436-AD8B-8F817380A6EA}" presName="accentRepeatNode" presStyleLbl="solidFgAcc1" presStyleIdx="2" presStyleCnt="7"/>
      <dgm:spPr/>
      <dgm:t>
        <a:bodyPr/>
        <a:lstStyle/>
        <a:p>
          <a:endParaRPr lang="en-US"/>
        </a:p>
      </dgm:t>
    </dgm:pt>
    <dgm:pt modelId="{E41733E7-AC4F-4760-8479-DC03E38A3EFB}" type="pres">
      <dgm:prSet presAssocID="{863A999A-90A5-4623-8737-FF6E7F78694F}" presName="text_4" presStyleLbl="node1" presStyleIdx="3" presStyleCnt="7">
        <dgm:presLayoutVars>
          <dgm:bulletEnabled val="1"/>
        </dgm:presLayoutVars>
      </dgm:prSet>
      <dgm:spPr/>
      <dgm:t>
        <a:bodyPr/>
        <a:lstStyle/>
        <a:p>
          <a:endParaRPr lang="en-US"/>
        </a:p>
      </dgm:t>
    </dgm:pt>
    <dgm:pt modelId="{6173E64E-6EFC-4FEC-ACE7-FFC673E125FE}" type="pres">
      <dgm:prSet presAssocID="{863A999A-90A5-4623-8737-FF6E7F78694F}" presName="accent_4" presStyleCnt="0"/>
      <dgm:spPr/>
      <dgm:t>
        <a:bodyPr/>
        <a:lstStyle/>
        <a:p>
          <a:endParaRPr lang="en-US"/>
        </a:p>
      </dgm:t>
    </dgm:pt>
    <dgm:pt modelId="{DE39C13E-1434-43B2-A7A9-8AA488BD70E9}" type="pres">
      <dgm:prSet presAssocID="{863A999A-90A5-4623-8737-FF6E7F78694F}" presName="accentRepeatNode" presStyleLbl="solidFgAcc1" presStyleIdx="3" presStyleCnt="7"/>
      <dgm:spPr/>
      <dgm:t>
        <a:bodyPr/>
        <a:lstStyle/>
        <a:p>
          <a:endParaRPr lang="en-US"/>
        </a:p>
      </dgm:t>
    </dgm:pt>
    <dgm:pt modelId="{0033B2F8-D9C4-4590-8FF7-9D1A7594896D}" type="pres">
      <dgm:prSet presAssocID="{002719BA-2152-46B3-A49B-B69E381C6FDE}" presName="text_5" presStyleLbl="node1" presStyleIdx="4" presStyleCnt="7">
        <dgm:presLayoutVars>
          <dgm:bulletEnabled val="1"/>
        </dgm:presLayoutVars>
      </dgm:prSet>
      <dgm:spPr/>
      <dgm:t>
        <a:bodyPr/>
        <a:lstStyle/>
        <a:p>
          <a:endParaRPr lang="en-US"/>
        </a:p>
      </dgm:t>
    </dgm:pt>
    <dgm:pt modelId="{C931F878-C0A5-4C41-8DF0-ADE365CED3C1}" type="pres">
      <dgm:prSet presAssocID="{002719BA-2152-46B3-A49B-B69E381C6FDE}" presName="accent_5" presStyleCnt="0"/>
      <dgm:spPr/>
      <dgm:t>
        <a:bodyPr/>
        <a:lstStyle/>
        <a:p>
          <a:endParaRPr lang="en-US"/>
        </a:p>
      </dgm:t>
    </dgm:pt>
    <dgm:pt modelId="{032B85FD-CF1A-44ED-B4E7-6CE16611A8F8}" type="pres">
      <dgm:prSet presAssocID="{002719BA-2152-46B3-A49B-B69E381C6FDE}" presName="accentRepeatNode" presStyleLbl="solidFgAcc1" presStyleIdx="4" presStyleCnt="7"/>
      <dgm:spPr/>
      <dgm:t>
        <a:bodyPr/>
        <a:lstStyle/>
        <a:p>
          <a:endParaRPr lang="en-US"/>
        </a:p>
      </dgm:t>
    </dgm:pt>
    <dgm:pt modelId="{40FF571E-0612-4C8B-BBD0-B13F87CB1FA0}" type="pres">
      <dgm:prSet presAssocID="{611AAA4D-C416-4FAE-94B8-61669051607B}" presName="text_6" presStyleLbl="node1" presStyleIdx="5" presStyleCnt="7">
        <dgm:presLayoutVars>
          <dgm:bulletEnabled val="1"/>
        </dgm:presLayoutVars>
      </dgm:prSet>
      <dgm:spPr/>
      <dgm:t>
        <a:bodyPr/>
        <a:lstStyle/>
        <a:p>
          <a:endParaRPr lang="en-US"/>
        </a:p>
      </dgm:t>
    </dgm:pt>
    <dgm:pt modelId="{785AE6BA-3A1F-48D6-82C9-53C9E6D341ED}" type="pres">
      <dgm:prSet presAssocID="{611AAA4D-C416-4FAE-94B8-61669051607B}" presName="accent_6" presStyleCnt="0"/>
      <dgm:spPr/>
      <dgm:t>
        <a:bodyPr/>
        <a:lstStyle/>
        <a:p>
          <a:endParaRPr lang="en-US"/>
        </a:p>
      </dgm:t>
    </dgm:pt>
    <dgm:pt modelId="{431ADE13-9C0A-45CF-9B9A-ED631A9F5762}" type="pres">
      <dgm:prSet presAssocID="{611AAA4D-C416-4FAE-94B8-61669051607B}" presName="accentRepeatNode" presStyleLbl="solidFgAcc1" presStyleIdx="5" presStyleCnt="7"/>
      <dgm:spPr/>
      <dgm:t>
        <a:bodyPr/>
        <a:lstStyle/>
        <a:p>
          <a:endParaRPr lang="en-US"/>
        </a:p>
      </dgm:t>
    </dgm:pt>
    <dgm:pt modelId="{788609C0-12B2-42EE-8EC7-6E3FE011B107}" type="pres">
      <dgm:prSet presAssocID="{F98C7A43-7A83-415A-936E-7F61BC059622}" presName="text_7" presStyleLbl="node1" presStyleIdx="6" presStyleCnt="7">
        <dgm:presLayoutVars>
          <dgm:bulletEnabled val="1"/>
        </dgm:presLayoutVars>
      </dgm:prSet>
      <dgm:spPr/>
      <dgm:t>
        <a:bodyPr/>
        <a:lstStyle/>
        <a:p>
          <a:endParaRPr lang="en-US"/>
        </a:p>
      </dgm:t>
    </dgm:pt>
    <dgm:pt modelId="{EC74ECD5-20A3-4CA3-BADB-62B7F37B20DE}" type="pres">
      <dgm:prSet presAssocID="{F98C7A43-7A83-415A-936E-7F61BC059622}" presName="accent_7" presStyleCnt="0"/>
      <dgm:spPr/>
      <dgm:t>
        <a:bodyPr/>
        <a:lstStyle/>
        <a:p>
          <a:endParaRPr lang="en-US"/>
        </a:p>
      </dgm:t>
    </dgm:pt>
    <dgm:pt modelId="{60EF610E-F2BB-4D45-A98E-AF9AB20DB24E}" type="pres">
      <dgm:prSet presAssocID="{F98C7A43-7A83-415A-936E-7F61BC059622}" presName="accentRepeatNode" presStyleLbl="solidFgAcc1" presStyleIdx="6" presStyleCnt="7"/>
      <dgm:spPr/>
      <dgm:t>
        <a:bodyPr/>
        <a:lstStyle/>
        <a:p>
          <a:endParaRPr lang="en-US"/>
        </a:p>
      </dgm:t>
    </dgm:pt>
  </dgm:ptLst>
  <dgm:cxnLst>
    <dgm:cxn modelId="{82766B01-2144-4374-8988-D5D0F4331AAC}" type="presOf" srcId="{002719BA-2152-46B3-A49B-B69E381C6FDE}" destId="{0033B2F8-D9C4-4590-8FF7-9D1A7594896D}" srcOrd="0" destOrd="0" presId="urn:microsoft.com/office/officeart/2008/layout/VerticalCurvedList"/>
    <dgm:cxn modelId="{86B29AC7-ADB5-4725-90AD-8D49CE9A5B9A}" type="presOf" srcId="{D6E1BE5A-6782-48E8-A1C3-CBAABAF8035B}" destId="{EBDFB647-9DA4-426B-98C5-870786081446}" srcOrd="0" destOrd="0" presId="urn:microsoft.com/office/officeart/2008/layout/VerticalCurvedList"/>
    <dgm:cxn modelId="{242626E0-1B74-430B-98B9-0AB2ED94350E}" type="presOf" srcId="{611AAA4D-C416-4FAE-94B8-61669051607B}" destId="{40FF571E-0612-4C8B-BBD0-B13F87CB1FA0}" srcOrd="0" destOrd="0" presId="urn:microsoft.com/office/officeart/2008/layout/VerticalCurvedList"/>
    <dgm:cxn modelId="{89C43894-099C-4DD4-9B0B-C40E2AF764E3}" srcId="{D57D149A-5E0E-490E-9E9F-936AE856BCD6}" destId="{863A999A-90A5-4623-8737-FF6E7F78694F}" srcOrd="3" destOrd="0" parTransId="{441A5306-A588-425D-B70D-FFAE9DB47C45}" sibTransId="{490C8B55-B69D-4390-8C20-DFC4356CF654}"/>
    <dgm:cxn modelId="{EE7E7075-6BAA-4272-B0DA-6593845BDC85}" srcId="{D57D149A-5E0E-490E-9E9F-936AE856BCD6}" destId="{E8BDCA6E-2567-4436-AD8B-8F817380A6EA}" srcOrd="2" destOrd="0" parTransId="{AF3D55AA-61AA-4589-9CB7-E3C09209206C}" sibTransId="{7CE27D67-79E8-454B-9916-ED5166161C46}"/>
    <dgm:cxn modelId="{20408C78-B1B8-43FA-A7CE-7E9D1896A0FC}" type="presOf" srcId="{863A999A-90A5-4623-8737-FF6E7F78694F}" destId="{E41733E7-AC4F-4760-8479-DC03E38A3EFB}" srcOrd="0" destOrd="0" presId="urn:microsoft.com/office/officeart/2008/layout/VerticalCurvedList"/>
    <dgm:cxn modelId="{A883E396-2E2C-453C-9519-FDBF4E545A21}" type="presOf" srcId="{E8BDCA6E-2567-4436-AD8B-8F817380A6EA}" destId="{F98403CF-DE38-4DA9-A9EC-F6A8B78157C6}" srcOrd="0" destOrd="0" presId="urn:microsoft.com/office/officeart/2008/layout/VerticalCurvedList"/>
    <dgm:cxn modelId="{B17B56B7-6A9F-4349-807B-8EF86644CC4F}" srcId="{D57D149A-5E0E-490E-9E9F-936AE856BCD6}" destId="{494D4611-1060-443E-8F99-F8E244CF7DDF}" srcOrd="1" destOrd="0" parTransId="{879EB2B0-7FA5-4E38-9457-93019EC081BD}" sibTransId="{AA0D8172-F9BC-440E-9578-D62CAA1F2FBD}"/>
    <dgm:cxn modelId="{D3BC3BF5-A3FF-43D2-87DD-3F13195213D2}" srcId="{D57D149A-5E0E-490E-9E9F-936AE856BCD6}" destId="{D6E1BE5A-6782-48E8-A1C3-CBAABAF8035B}" srcOrd="0" destOrd="0" parTransId="{F865DD6D-2401-4704-958B-9058C97AF83F}" sibTransId="{C74E3AD5-C7D1-445D-85D1-BAECF5660CE1}"/>
    <dgm:cxn modelId="{A94AAA60-B872-4CB1-910D-E5C982BAA507}" type="presOf" srcId="{494D4611-1060-443E-8F99-F8E244CF7DDF}" destId="{639F699E-CA6F-46C1-A910-DBEB0D29D338}" srcOrd="0" destOrd="0" presId="urn:microsoft.com/office/officeart/2008/layout/VerticalCurvedList"/>
    <dgm:cxn modelId="{EE7593DE-FE07-48B5-8B5F-FD65185C70B8}" srcId="{D57D149A-5E0E-490E-9E9F-936AE856BCD6}" destId="{F98C7A43-7A83-415A-936E-7F61BC059622}" srcOrd="6" destOrd="0" parTransId="{E1C4DD37-745E-4043-A156-AB8FA4365F15}" sibTransId="{B2D6A079-F5A1-47E3-B163-1A578B2E6398}"/>
    <dgm:cxn modelId="{920A5E44-AE04-4620-BD04-7B5C0FC15B45}" srcId="{D57D149A-5E0E-490E-9E9F-936AE856BCD6}" destId="{002719BA-2152-46B3-A49B-B69E381C6FDE}" srcOrd="4" destOrd="0" parTransId="{C9D516E3-83C1-4350-A8FA-F7CDFCD50F2D}" sibTransId="{E7485CE2-921A-4121-AFA9-17120B482E78}"/>
    <dgm:cxn modelId="{530A0D6D-9E43-4E66-938D-8D0838840095}" srcId="{D57D149A-5E0E-490E-9E9F-936AE856BCD6}" destId="{611AAA4D-C416-4FAE-94B8-61669051607B}" srcOrd="5" destOrd="0" parTransId="{A7A95592-7323-49CA-933E-C64B86816CB8}" sibTransId="{1A13F9C7-5220-4B74-A412-C8FB6C00A467}"/>
    <dgm:cxn modelId="{7147F77C-D2D7-4980-983B-91F7A05C61E2}" type="presOf" srcId="{F98C7A43-7A83-415A-936E-7F61BC059622}" destId="{788609C0-12B2-42EE-8EC7-6E3FE011B107}" srcOrd="0" destOrd="0" presId="urn:microsoft.com/office/officeart/2008/layout/VerticalCurvedList"/>
    <dgm:cxn modelId="{73613B40-D334-4363-83A4-E2CC5CB00562}" type="presOf" srcId="{C74E3AD5-C7D1-445D-85D1-BAECF5660CE1}" destId="{3BC0B264-93C1-4BBC-9956-842F1C4CC552}" srcOrd="0" destOrd="0" presId="urn:microsoft.com/office/officeart/2008/layout/VerticalCurvedList"/>
    <dgm:cxn modelId="{9D6B99AF-C4DE-4189-88A4-501BBECF86A8}" type="presOf" srcId="{D57D149A-5E0E-490E-9E9F-936AE856BCD6}" destId="{482FDDE3-6E9A-4A81-8F70-B955FC2B7EFE}" srcOrd="0" destOrd="0" presId="urn:microsoft.com/office/officeart/2008/layout/VerticalCurvedList"/>
    <dgm:cxn modelId="{24633B04-872A-479B-AA5E-A241BC07BC4B}" type="presParOf" srcId="{482FDDE3-6E9A-4A81-8F70-B955FC2B7EFE}" destId="{1305799E-7D62-4AD7-A0F9-140774DD3803}" srcOrd="0" destOrd="0" presId="urn:microsoft.com/office/officeart/2008/layout/VerticalCurvedList"/>
    <dgm:cxn modelId="{551AD0A3-F845-41AB-956C-A213E5E941E2}" type="presParOf" srcId="{1305799E-7D62-4AD7-A0F9-140774DD3803}" destId="{57723D77-A115-40E8-B039-B5338D42A624}" srcOrd="0" destOrd="0" presId="urn:microsoft.com/office/officeart/2008/layout/VerticalCurvedList"/>
    <dgm:cxn modelId="{6410DC5C-FF91-4D76-82F0-BDFB6EADE477}" type="presParOf" srcId="{57723D77-A115-40E8-B039-B5338D42A624}" destId="{12E22379-1C20-49D9-8783-E4AE52F624E5}" srcOrd="0" destOrd="0" presId="urn:microsoft.com/office/officeart/2008/layout/VerticalCurvedList"/>
    <dgm:cxn modelId="{139E1682-F9EB-46B6-96AF-E39FBE5AD6CF}" type="presParOf" srcId="{57723D77-A115-40E8-B039-B5338D42A624}" destId="{3BC0B264-93C1-4BBC-9956-842F1C4CC552}" srcOrd="1" destOrd="0" presId="urn:microsoft.com/office/officeart/2008/layout/VerticalCurvedList"/>
    <dgm:cxn modelId="{FC867A38-9CD1-49B7-8CC3-C9B915E3AE11}" type="presParOf" srcId="{57723D77-A115-40E8-B039-B5338D42A624}" destId="{50F91C01-B4EB-4F03-AB1D-43244ABB235F}" srcOrd="2" destOrd="0" presId="urn:microsoft.com/office/officeart/2008/layout/VerticalCurvedList"/>
    <dgm:cxn modelId="{889332FC-5CF4-440A-9681-A31B307CD8C9}" type="presParOf" srcId="{57723D77-A115-40E8-B039-B5338D42A624}" destId="{B212EFAF-9CC7-4651-9474-F39D1A010085}" srcOrd="3" destOrd="0" presId="urn:microsoft.com/office/officeart/2008/layout/VerticalCurvedList"/>
    <dgm:cxn modelId="{9A558137-F06F-4046-84B4-F7E2E909B765}" type="presParOf" srcId="{1305799E-7D62-4AD7-A0F9-140774DD3803}" destId="{EBDFB647-9DA4-426B-98C5-870786081446}" srcOrd="1" destOrd="0" presId="urn:microsoft.com/office/officeart/2008/layout/VerticalCurvedList"/>
    <dgm:cxn modelId="{D130EEEF-E01D-40E5-BC23-80F4283F5FF2}" type="presParOf" srcId="{1305799E-7D62-4AD7-A0F9-140774DD3803}" destId="{1E016248-E348-43C6-BA54-2AD0AE7C5D06}" srcOrd="2" destOrd="0" presId="urn:microsoft.com/office/officeart/2008/layout/VerticalCurvedList"/>
    <dgm:cxn modelId="{98970722-FA0E-4049-9F03-1FFD3417368D}" type="presParOf" srcId="{1E016248-E348-43C6-BA54-2AD0AE7C5D06}" destId="{807782A7-4679-471B-A032-CF8E63CE53B3}" srcOrd="0" destOrd="0" presId="urn:microsoft.com/office/officeart/2008/layout/VerticalCurvedList"/>
    <dgm:cxn modelId="{C5FA6D2E-F89F-4E5B-BF02-92890EE68F13}" type="presParOf" srcId="{1305799E-7D62-4AD7-A0F9-140774DD3803}" destId="{639F699E-CA6F-46C1-A910-DBEB0D29D338}" srcOrd="3" destOrd="0" presId="urn:microsoft.com/office/officeart/2008/layout/VerticalCurvedList"/>
    <dgm:cxn modelId="{BEB26138-2C08-460B-B0CE-1C4C42DE4BD3}" type="presParOf" srcId="{1305799E-7D62-4AD7-A0F9-140774DD3803}" destId="{09BAD16F-D7A6-4ACA-A4B6-A92DA128A975}" srcOrd="4" destOrd="0" presId="urn:microsoft.com/office/officeart/2008/layout/VerticalCurvedList"/>
    <dgm:cxn modelId="{EB9B2336-C051-49D9-9E27-7ADBA1A0FF3C}" type="presParOf" srcId="{09BAD16F-D7A6-4ACA-A4B6-A92DA128A975}" destId="{6D385B23-E23E-4BA9-9A36-D77F45501A3F}" srcOrd="0" destOrd="0" presId="urn:microsoft.com/office/officeart/2008/layout/VerticalCurvedList"/>
    <dgm:cxn modelId="{EBB2869D-462E-4090-9D35-307431DBB6D4}" type="presParOf" srcId="{1305799E-7D62-4AD7-A0F9-140774DD3803}" destId="{F98403CF-DE38-4DA9-A9EC-F6A8B78157C6}" srcOrd="5" destOrd="0" presId="urn:microsoft.com/office/officeart/2008/layout/VerticalCurvedList"/>
    <dgm:cxn modelId="{B5383302-A100-4609-B43E-E081494AFEA7}" type="presParOf" srcId="{1305799E-7D62-4AD7-A0F9-140774DD3803}" destId="{CD62B400-1604-4610-9875-C79DEBD1B4D5}" srcOrd="6" destOrd="0" presId="urn:microsoft.com/office/officeart/2008/layout/VerticalCurvedList"/>
    <dgm:cxn modelId="{1EA210EE-1F6C-4AD7-9C6E-D6DC68D83290}" type="presParOf" srcId="{CD62B400-1604-4610-9875-C79DEBD1B4D5}" destId="{8BEBEC75-6DEC-4E21-B5AF-CC3C9BB00150}" srcOrd="0" destOrd="0" presId="urn:microsoft.com/office/officeart/2008/layout/VerticalCurvedList"/>
    <dgm:cxn modelId="{90FE1510-612F-4E3C-97B7-52E7B6EDE1E8}" type="presParOf" srcId="{1305799E-7D62-4AD7-A0F9-140774DD3803}" destId="{E41733E7-AC4F-4760-8479-DC03E38A3EFB}" srcOrd="7" destOrd="0" presId="urn:microsoft.com/office/officeart/2008/layout/VerticalCurvedList"/>
    <dgm:cxn modelId="{FCB7AEDB-5044-42DC-9DAD-82C53951823B}" type="presParOf" srcId="{1305799E-7D62-4AD7-A0F9-140774DD3803}" destId="{6173E64E-6EFC-4FEC-ACE7-FFC673E125FE}" srcOrd="8" destOrd="0" presId="urn:microsoft.com/office/officeart/2008/layout/VerticalCurvedList"/>
    <dgm:cxn modelId="{242AF5F9-778E-4BCE-A7B7-FC47ACD35B54}" type="presParOf" srcId="{6173E64E-6EFC-4FEC-ACE7-FFC673E125FE}" destId="{DE39C13E-1434-43B2-A7A9-8AA488BD70E9}" srcOrd="0" destOrd="0" presId="urn:microsoft.com/office/officeart/2008/layout/VerticalCurvedList"/>
    <dgm:cxn modelId="{7B4A01FA-326B-43E5-94BC-CF1ACA805B1E}" type="presParOf" srcId="{1305799E-7D62-4AD7-A0F9-140774DD3803}" destId="{0033B2F8-D9C4-4590-8FF7-9D1A7594896D}" srcOrd="9" destOrd="0" presId="urn:microsoft.com/office/officeart/2008/layout/VerticalCurvedList"/>
    <dgm:cxn modelId="{CE534C16-C1E8-4114-AAE6-46F644EFCEEE}" type="presParOf" srcId="{1305799E-7D62-4AD7-A0F9-140774DD3803}" destId="{C931F878-C0A5-4C41-8DF0-ADE365CED3C1}" srcOrd="10" destOrd="0" presId="urn:microsoft.com/office/officeart/2008/layout/VerticalCurvedList"/>
    <dgm:cxn modelId="{E8FA22F0-D94B-49C3-BAF9-C17DC3BA078F}" type="presParOf" srcId="{C931F878-C0A5-4C41-8DF0-ADE365CED3C1}" destId="{032B85FD-CF1A-44ED-B4E7-6CE16611A8F8}" srcOrd="0" destOrd="0" presId="urn:microsoft.com/office/officeart/2008/layout/VerticalCurvedList"/>
    <dgm:cxn modelId="{C477F958-5CAC-46C2-A5F8-96808AEF4ADD}" type="presParOf" srcId="{1305799E-7D62-4AD7-A0F9-140774DD3803}" destId="{40FF571E-0612-4C8B-BBD0-B13F87CB1FA0}" srcOrd="11" destOrd="0" presId="urn:microsoft.com/office/officeart/2008/layout/VerticalCurvedList"/>
    <dgm:cxn modelId="{1915F3BC-1894-4626-9638-ABE3AA5D2108}" type="presParOf" srcId="{1305799E-7D62-4AD7-A0F9-140774DD3803}" destId="{785AE6BA-3A1F-48D6-82C9-53C9E6D341ED}" srcOrd="12" destOrd="0" presId="urn:microsoft.com/office/officeart/2008/layout/VerticalCurvedList"/>
    <dgm:cxn modelId="{A47F547F-E1AC-4BE2-A6CD-00CABBFB9872}" type="presParOf" srcId="{785AE6BA-3A1F-48D6-82C9-53C9E6D341ED}" destId="{431ADE13-9C0A-45CF-9B9A-ED631A9F5762}" srcOrd="0" destOrd="0" presId="urn:microsoft.com/office/officeart/2008/layout/VerticalCurvedList"/>
    <dgm:cxn modelId="{5F20E5DF-7343-40F8-9827-E4F0CB934A7A}" type="presParOf" srcId="{1305799E-7D62-4AD7-A0F9-140774DD3803}" destId="{788609C0-12B2-42EE-8EC7-6E3FE011B107}" srcOrd="13" destOrd="0" presId="urn:microsoft.com/office/officeart/2008/layout/VerticalCurvedList"/>
    <dgm:cxn modelId="{1D6510A5-A9FE-4421-9740-D4C7DCF52187}" type="presParOf" srcId="{1305799E-7D62-4AD7-A0F9-140774DD3803}" destId="{EC74ECD5-20A3-4CA3-BADB-62B7F37B20DE}" srcOrd="14" destOrd="0" presId="urn:microsoft.com/office/officeart/2008/layout/VerticalCurvedList"/>
    <dgm:cxn modelId="{0D328F7F-0BD7-430E-94AB-EC19B69B3389}" type="presParOf" srcId="{EC74ECD5-20A3-4CA3-BADB-62B7F37B20DE}" destId="{60EF610E-F2BB-4D45-A98E-AF9AB20DB24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11FF1C-5C75-4904-9DF3-07A1B2041995}" type="doc">
      <dgm:prSet loTypeId="urn:microsoft.com/office/officeart/2005/8/layout/chevron2" loCatId="process" qsTypeId="urn:microsoft.com/office/officeart/2005/8/quickstyle/simple5" qsCatId="simple" csTypeId="urn:microsoft.com/office/officeart/2005/8/colors/colorful1" csCatId="colorful" phldr="1"/>
      <dgm:spPr/>
      <dgm:t>
        <a:bodyPr/>
        <a:lstStyle/>
        <a:p>
          <a:endParaRPr lang="en-US"/>
        </a:p>
      </dgm:t>
    </dgm:pt>
    <dgm:pt modelId="{BB8D39A9-DE3C-4ECB-972A-D7494DD1F4BF}">
      <dgm:prSet phldrT="[Text]" custT="1"/>
      <dgm:spPr/>
      <dgm:t>
        <a:bodyPr/>
        <a:lstStyle/>
        <a:p>
          <a:r>
            <a:rPr lang="en-US" sz="2000" b="0" smtClean="0">
              <a:effectLst/>
              <a:latin typeface="Century Gothic" panose="020B0502020202020204" pitchFamily="34" charset="0"/>
            </a:rPr>
            <a:t>1</a:t>
          </a:r>
          <a:endParaRPr lang="en-US" sz="2000" b="0" dirty="0">
            <a:effectLst/>
          </a:endParaRPr>
        </a:p>
      </dgm:t>
    </dgm:pt>
    <dgm:pt modelId="{017EEBD2-5A11-4D4D-82B8-B2ADF77306D3}" type="parTrans" cxnId="{61121F85-FA28-4A66-BCCD-06AD8173B256}">
      <dgm:prSet/>
      <dgm:spPr/>
      <dgm:t>
        <a:bodyPr/>
        <a:lstStyle/>
        <a:p>
          <a:endParaRPr lang="en-US"/>
        </a:p>
      </dgm:t>
    </dgm:pt>
    <dgm:pt modelId="{70FBA794-29EC-4993-A4BA-6AD3E9C381BB}" type="sibTrans" cxnId="{61121F85-FA28-4A66-BCCD-06AD8173B256}">
      <dgm:prSet/>
      <dgm:spPr/>
      <dgm:t>
        <a:bodyPr/>
        <a:lstStyle/>
        <a:p>
          <a:endParaRPr lang="en-US"/>
        </a:p>
      </dgm:t>
    </dgm:pt>
    <dgm:pt modelId="{B884ACCB-694F-478E-9E87-A448BE3D5863}">
      <dgm:prSet phldrT="[Text]" custT="1"/>
      <dgm:spPr/>
      <dgm:t>
        <a:bodyPr/>
        <a:lstStyle/>
        <a:p>
          <a:r>
            <a:rPr lang="en-US" sz="2000" b="0" dirty="0" smtClean="0">
              <a:effectLst/>
              <a:latin typeface="Century Gothic" panose="020B0502020202020204" pitchFamily="34" charset="0"/>
            </a:rPr>
            <a:t>EBS Lift &amp; Shift to Cloud</a:t>
          </a:r>
          <a:endParaRPr lang="en-US" sz="2000" b="0" dirty="0">
            <a:effectLst/>
          </a:endParaRPr>
        </a:p>
      </dgm:t>
    </dgm:pt>
    <dgm:pt modelId="{AF37555E-E41C-4F5E-B848-C50B343D2948}" type="parTrans" cxnId="{803BA68E-F487-49B0-BB16-695D9F079F53}">
      <dgm:prSet/>
      <dgm:spPr/>
      <dgm:t>
        <a:bodyPr/>
        <a:lstStyle/>
        <a:p>
          <a:endParaRPr lang="en-US"/>
        </a:p>
      </dgm:t>
    </dgm:pt>
    <dgm:pt modelId="{2482F11F-C475-462C-B038-4E299C95EB1B}" type="sibTrans" cxnId="{803BA68E-F487-49B0-BB16-695D9F079F53}">
      <dgm:prSet/>
      <dgm:spPr/>
      <dgm:t>
        <a:bodyPr/>
        <a:lstStyle/>
        <a:p>
          <a:endParaRPr lang="en-US"/>
        </a:p>
      </dgm:t>
    </dgm:pt>
    <dgm:pt modelId="{EB155571-1917-44DD-966F-10CF3B35A9E9}">
      <dgm:prSet phldrT="[Text]" custT="1"/>
      <dgm:spPr/>
      <dgm:t>
        <a:bodyPr/>
        <a:lstStyle/>
        <a:p>
          <a:r>
            <a:rPr lang="en-US" sz="2000" b="0" smtClean="0">
              <a:effectLst/>
            </a:rPr>
            <a:t>2</a:t>
          </a:r>
          <a:endParaRPr lang="en-US" sz="2000" b="0" dirty="0">
            <a:effectLst/>
          </a:endParaRPr>
        </a:p>
      </dgm:t>
    </dgm:pt>
    <dgm:pt modelId="{3A21A0F8-42C8-44B8-96A0-47B7334601C5}" type="parTrans" cxnId="{69713275-2414-4DE8-A57A-265235060730}">
      <dgm:prSet/>
      <dgm:spPr/>
      <dgm:t>
        <a:bodyPr/>
        <a:lstStyle/>
        <a:p>
          <a:endParaRPr lang="en-US"/>
        </a:p>
      </dgm:t>
    </dgm:pt>
    <dgm:pt modelId="{22055840-FC6E-4B8E-8DEA-99BBD440B950}" type="sibTrans" cxnId="{69713275-2414-4DE8-A57A-265235060730}">
      <dgm:prSet/>
      <dgm:spPr/>
      <dgm:t>
        <a:bodyPr/>
        <a:lstStyle/>
        <a:p>
          <a:endParaRPr lang="en-US"/>
        </a:p>
      </dgm:t>
    </dgm:pt>
    <dgm:pt modelId="{C571A777-D934-48BB-A0AF-C254DB9F8CB6}">
      <dgm:prSet phldrT="[Text]" custT="1"/>
      <dgm:spPr/>
      <dgm:t>
        <a:bodyPr/>
        <a:lstStyle/>
        <a:p>
          <a:r>
            <a:rPr lang="en-US" sz="2000" b="0" smtClean="0">
              <a:effectLst/>
              <a:latin typeface="Century Gothic" panose="020B0502020202020204" pitchFamily="34" charset="0"/>
            </a:rPr>
            <a:t>Upgrade Patching </a:t>
          </a:r>
          <a:endParaRPr lang="en-US" sz="2000" b="0" dirty="0">
            <a:effectLst/>
          </a:endParaRPr>
        </a:p>
      </dgm:t>
    </dgm:pt>
    <dgm:pt modelId="{6EEFD09C-3F49-4A40-B01E-F2D2AA06D72B}" type="parTrans" cxnId="{EAF8D514-8969-4AEC-8592-9C58079E0DAB}">
      <dgm:prSet/>
      <dgm:spPr/>
      <dgm:t>
        <a:bodyPr/>
        <a:lstStyle/>
        <a:p>
          <a:endParaRPr lang="en-US"/>
        </a:p>
      </dgm:t>
    </dgm:pt>
    <dgm:pt modelId="{67200459-3E19-4AF3-A602-CA9E5999B279}" type="sibTrans" cxnId="{EAF8D514-8969-4AEC-8592-9C58079E0DAB}">
      <dgm:prSet/>
      <dgm:spPr/>
      <dgm:t>
        <a:bodyPr/>
        <a:lstStyle/>
        <a:p>
          <a:endParaRPr lang="en-US"/>
        </a:p>
      </dgm:t>
    </dgm:pt>
    <dgm:pt modelId="{437F2F5A-B337-4023-88A6-36FEC63509F0}">
      <dgm:prSet phldrT="[Text]" custT="1"/>
      <dgm:spPr/>
      <dgm:t>
        <a:bodyPr/>
        <a:lstStyle/>
        <a:p>
          <a:r>
            <a:rPr lang="en-US" sz="2000" b="0" dirty="0" smtClean="0">
              <a:effectLst/>
            </a:rPr>
            <a:t>6</a:t>
          </a:r>
          <a:endParaRPr lang="en-US" sz="2000" b="0" dirty="0">
            <a:effectLst/>
          </a:endParaRPr>
        </a:p>
      </dgm:t>
    </dgm:pt>
    <dgm:pt modelId="{36DB23D1-1672-485E-80FB-0D2ACB14B963}" type="parTrans" cxnId="{24BDE4C3-A4B9-4A43-B1C2-5371506DD4AD}">
      <dgm:prSet/>
      <dgm:spPr/>
      <dgm:t>
        <a:bodyPr/>
        <a:lstStyle/>
        <a:p>
          <a:endParaRPr lang="en-US"/>
        </a:p>
      </dgm:t>
    </dgm:pt>
    <dgm:pt modelId="{1E0A4083-B45E-4E66-B8D9-804AD1D69A7A}" type="sibTrans" cxnId="{24BDE4C3-A4B9-4A43-B1C2-5371506DD4AD}">
      <dgm:prSet/>
      <dgm:spPr/>
      <dgm:t>
        <a:bodyPr/>
        <a:lstStyle/>
        <a:p>
          <a:endParaRPr lang="en-US"/>
        </a:p>
      </dgm:t>
    </dgm:pt>
    <dgm:pt modelId="{EC0E0A2C-A270-4528-B27E-4F3A7025ED7E}">
      <dgm:prSet phldrT="[Text]" custT="1"/>
      <dgm:spPr/>
      <dgm:t>
        <a:bodyPr/>
        <a:lstStyle/>
        <a:p>
          <a:r>
            <a:rPr lang="en-US" sz="2000" b="0" smtClean="0">
              <a:effectLst/>
              <a:latin typeface="Century Gothic" panose="020B0502020202020204" pitchFamily="34" charset="0"/>
            </a:rPr>
            <a:t>Prod Cutover Strategies &amp; Support Transition</a:t>
          </a:r>
          <a:endParaRPr lang="en-US" sz="2000" b="0" dirty="0">
            <a:effectLst/>
          </a:endParaRPr>
        </a:p>
      </dgm:t>
    </dgm:pt>
    <dgm:pt modelId="{96A2F5E4-B980-4121-BAC9-250893C2D513}" type="parTrans" cxnId="{1B0AE1D0-89B1-4754-8FC8-4936DB3ED617}">
      <dgm:prSet/>
      <dgm:spPr/>
      <dgm:t>
        <a:bodyPr/>
        <a:lstStyle/>
        <a:p>
          <a:endParaRPr lang="en-US"/>
        </a:p>
      </dgm:t>
    </dgm:pt>
    <dgm:pt modelId="{C1067C5F-BE64-4906-8C32-7A4F397702DF}" type="sibTrans" cxnId="{1B0AE1D0-89B1-4754-8FC8-4936DB3ED617}">
      <dgm:prSet/>
      <dgm:spPr/>
      <dgm:t>
        <a:bodyPr/>
        <a:lstStyle/>
        <a:p>
          <a:endParaRPr lang="en-US"/>
        </a:p>
      </dgm:t>
    </dgm:pt>
    <dgm:pt modelId="{D6F7372B-9DA3-443C-A531-C0A94CF35B2F}">
      <dgm:prSet custT="1"/>
      <dgm:spPr/>
      <dgm:t>
        <a:bodyPr/>
        <a:lstStyle/>
        <a:p>
          <a:r>
            <a:rPr lang="en-US" sz="2000" b="0" smtClean="0">
              <a:effectLst/>
            </a:rPr>
            <a:t>3</a:t>
          </a:r>
          <a:endParaRPr lang="en-US" sz="2000" b="0" dirty="0">
            <a:effectLst/>
          </a:endParaRPr>
        </a:p>
      </dgm:t>
    </dgm:pt>
    <dgm:pt modelId="{EAF75148-1315-447C-8CB7-46E35FA28B50}" type="parTrans" cxnId="{601562FF-4DBE-45B5-B6A1-9FA5FAE4747D}">
      <dgm:prSet/>
      <dgm:spPr/>
      <dgm:t>
        <a:bodyPr/>
        <a:lstStyle/>
        <a:p>
          <a:endParaRPr lang="en-US"/>
        </a:p>
      </dgm:t>
    </dgm:pt>
    <dgm:pt modelId="{7FA13FA7-764F-4276-A183-4EAD4C772280}" type="sibTrans" cxnId="{601562FF-4DBE-45B5-B6A1-9FA5FAE4747D}">
      <dgm:prSet/>
      <dgm:spPr/>
      <dgm:t>
        <a:bodyPr/>
        <a:lstStyle/>
        <a:p>
          <a:endParaRPr lang="en-US"/>
        </a:p>
      </dgm:t>
    </dgm:pt>
    <dgm:pt modelId="{CB11FDFC-659A-4984-BAB7-66A349B1ADCB}">
      <dgm:prSet custT="1"/>
      <dgm:spPr/>
      <dgm:t>
        <a:bodyPr/>
        <a:lstStyle/>
        <a:p>
          <a:r>
            <a:rPr lang="en-US" sz="2000" b="0" smtClean="0">
              <a:effectLst/>
            </a:rPr>
            <a:t>4</a:t>
          </a:r>
          <a:endParaRPr lang="en-US" sz="2000" b="0" dirty="0">
            <a:effectLst/>
          </a:endParaRPr>
        </a:p>
      </dgm:t>
    </dgm:pt>
    <dgm:pt modelId="{3AF0A3E9-4AC1-4362-9BE3-B516D3D5A0FF}" type="parTrans" cxnId="{BA72119E-3E8F-4051-8135-03F8769BA7D8}">
      <dgm:prSet/>
      <dgm:spPr/>
      <dgm:t>
        <a:bodyPr/>
        <a:lstStyle/>
        <a:p>
          <a:endParaRPr lang="en-US"/>
        </a:p>
      </dgm:t>
    </dgm:pt>
    <dgm:pt modelId="{D269487C-54D7-447D-9A7A-59204E342682}" type="sibTrans" cxnId="{BA72119E-3E8F-4051-8135-03F8769BA7D8}">
      <dgm:prSet/>
      <dgm:spPr/>
      <dgm:t>
        <a:bodyPr/>
        <a:lstStyle/>
        <a:p>
          <a:endParaRPr lang="en-US"/>
        </a:p>
      </dgm:t>
    </dgm:pt>
    <dgm:pt modelId="{8A41BD23-D6AB-4C66-8DBA-F0C5EB819B3D}">
      <dgm:prSet custT="1"/>
      <dgm:spPr/>
      <dgm:t>
        <a:bodyPr/>
        <a:lstStyle/>
        <a:p>
          <a:r>
            <a:rPr lang="en-US" sz="2000" b="0" dirty="0" smtClean="0">
              <a:effectLst/>
              <a:latin typeface="Century Gothic" panose="020B0502020202020204" pitchFamily="34" charset="0"/>
            </a:rPr>
            <a:t>Functional Setup Changes &amp; Migration</a:t>
          </a:r>
          <a:endParaRPr lang="en-US" sz="2000" b="0" dirty="0">
            <a:effectLst/>
          </a:endParaRPr>
        </a:p>
      </dgm:t>
    </dgm:pt>
    <dgm:pt modelId="{EF05D85E-F4F8-436A-A2E6-336DEFDE846C}" type="parTrans" cxnId="{1775127B-30EC-4920-900B-2D36914F49BE}">
      <dgm:prSet/>
      <dgm:spPr/>
      <dgm:t>
        <a:bodyPr/>
        <a:lstStyle/>
        <a:p>
          <a:endParaRPr lang="en-US"/>
        </a:p>
      </dgm:t>
    </dgm:pt>
    <dgm:pt modelId="{3BE44C36-9C44-4CEE-8BC4-EFD66A373006}" type="sibTrans" cxnId="{1775127B-30EC-4920-900B-2D36914F49BE}">
      <dgm:prSet/>
      <dgm:spPr/>
      <dgm:t>
        <a:bodyPr/>
        <a:lstStyle/>
        <a:p>
          <a:endParaRPr lang="en-US"/>
        </a:p>
      </dgm:t>
    </dgm:pt>
    <dgm:pt modelId="{756E7DFF-2916-45F6-BD25-75520C0AC13F}">
      <dgm:prSet custT="1"/>
      <dgm:spPr/>
      <dgm:t>
        <a:bodyPr/>
        <a:lstStyle/>
        <a:p>
          <a:r>
            <a:rPr lang="en-US" sz="2000" b="0" dirty="0" smtClean="0">
              <a:effectLst/>
              <a:latin typeface="Century Gothic" panose="020B0502020202020204" pitchFamily="34" charset="0"/>
            </a:rPr>
            <a:t>Customization Remediation and its Migration</a:t>
          </a:r>
          <a:endParaRPr lang="en-US" sz="2000" b="0" dirty="0">
            <a:effectLst/>
          </a:endParaRPr>
        </a:p>
      </dgm:t>
    </dgm:pt>
    <dgm:pt modelId="{AE13610D-F6AE-4E37-9368-522D7D2FB0B6}" type="parTrans" cxnId="{DD1A7CA1-F614-4BFB-A35A-740C69E39A36}">
      <dgm:prSet/>
      <dgm:spPr/>
      <dgm:t>
        <a:bodyPr/>
        <a:lstStyle/>
        <a:p>
          <a:endParaRPr lang="en-US"/>
        </a:p>
      </dgm:t>
    </dgm:pt>
    <dgm:pt modelId="{6AF1095B-9CBD-4F7E-86F5-B198DD0B7FD1}" type="sibTrans" cxnId="{DD1A7CA1-F614-4BFB-A35A-740C69E39A36}">
      <dgm:prSet/>
      <dgm:spPr/>
      <dgm:t>
        <a:bodyPr/>
        <a:lstStyle/>
        <a:p>
          <a:endParaRPr lang="en-US"/>
        </a:p>
      </dgm:t>
    </dgm:pt>
    <dgm:pt modelId="{9BBB2B41-2713-44AE-B60A-000DC5CF90D8}">
      <dgm:prSet custT="1"/>
      <dgm:spPr/>
      <dgm:t>
        <a:bodyPr/>
        <a:lstStyle/>
        <a:p>
          <a:r>
            <a:rPr lang="en-US" sz="2000" smtClean="0"/>
            <a:t>5</a:t>
          </a:r>
          <a:endParaRPr lang="en-US" sz="2000" dirty="0"/>
        </a:p>
      </dgm:t>
    </dgm:pt>
    <dgm:pt modelId="{C5FF89BD-3EFB-4785-B84C-EF8E0D7868DA}" type="parTrans" cxnId="{EDB2B741-A542-4107-A3AE-19B2673C954E}">
      <dgm:prSet/>
      <dgm:spPr/>
      <dgm:t>
        <a:bodyPr/>
        <a:lstStyle/>
        <a:p>
          <a:endParaRPr lang="en-US"/>
        </a:p>
      </dgm:t>
    </dgm:pt>
    <dgm:pt modelId="{8659D21A-FAA9-461B-A831-F603644D5521}" type="sibTrans" cxnId="{EDB2B741-A542-4107-A3AE-19B2673C954E}">
      <dgm:prSet/>
      <dgm:spPr/>
      <dgm:t>
        <a:bodyPr/>
        <a:lstStyle/>
        <a:p>
          <a:endParaRPr lang="en-US"/>
        </a:p>
      </dgm:t>
    </dgm:pt>
    <dgm:pt modelId="{7D75D29B-C512-47E7-98BB-14FBA7067907}">
      <dgm:prSet custT="1"/>
      <dgm:spPr/>
      <dgm:t>
        <a:bodyPr/>
        <a:lstStyle/>
        <a:p>
          <a:r>
            <a:rPr lang="en-US" sz="2000" b="0" smtClean="0">
              <a:effectLst/>
              <a:latin typeface="Century Gothic" panose="020B0502020202020204" pitchFamily="34" charset="0"/>
            </a:rPr>
            <a:t>Testing, Reconciling &amp; Training </a:t>
          </a:r>
          <a:endParaRPr lang="en-US" sz="2000" b="0" dirty="0">
            <a:effectLst/>
            <a:latin typeface="Century Gothic" panose="020B0502020202020204" pitchFamily="34" charset="0"/>
          </a:endParaRPr>
        </a:p>
      </dgm:t>
    </dgm:pt>
    <dgm:pt modelId="{52609DF2-93DF-49EE-AB50-688B12014D33}" type="parTrans" cxnId="{2C556AEE-FBB7-41F6-AD79-045F4F56816B}">
      <dgm:prSet/>
      <dgm:spPr/>
      <dgm:t>
        <a:bodyPr/>
        <a:lstStyle/>
        <a:p>
          <a:endParaRPr lang="en-US"/>
        </a:p>
      </dgm:t>
    </dgm:pt>
    <dgm:pt modelId="{C0E7A6E2-8A77-43D2-A3AE-FEFE2E4AB58E}" type="sibTrans" cxnId="{2C556AEE-FBB7-41F6-AD79-045F4F56816B}">
      <dgm:prSet/>
      <dgm:spPr/>
      <dgm:t>
        <a:bodyPr/>
        <a:lstStyle/>
        <a:p>
          <a:endParaRPr lang="en-US"/>
        </a:p>
      </dgm:t>
    </dgm:pt>
    <dgm:pt modelId="{0D2BD6FD-CD67-4B77-92D4-6F1F3380A323}" type="pres">
      <dgm:prSet presAssocID="{3F11FF1C-5C75-4904-9DF3-07A1B2041995}" presName="linearFlow" presStyleCnt="0">
        <dgm:presLayoutVars>
          <dgm:dir/>
          <dgm:animLvl val="lvl"/>
          <dgm:resizeHandles val="exact"/>
        </dgm:presLayoutVars>
      </dgm:prSet>
      <dgm:spPr/>
      <dgm:t>
        <a:bodyPr/>
        <a:lstStyle/>
        <a:p>
          <a:endParaRPr lang="en-US"/>
        </a:p>
      </dgm:t>
    </dgm:pt>
    <dgm:pt modelId="{0B7121DB-671F-4375-B9D7-E9A748ADD46B}" type="pres">
      <dgm:prSet presAssocID="{BB8D39A9-DE3C-4ECB-972A-D7494DD1F4BF}" presName="composite" presStyleCnt="0"/>
      <dgm:spPr/>
      <dgm:t>
        <a:bodyPr/>
        <a:lstStyle/>
        <a:p>
          <a:endParaRPr lang="en-US"/>
        </a:p>
      </dgm:t>
    </dgm:pt>
    <dgm:pt modelId="{136A4A7E-BFE5-4901-A1AD-E6A79C1F8879}" type="pres">
      <dgm:prSet presAssocID="{BB8D39A9-DE3C-4ECB-972A-D7494DD1F4BF}" presName="parentText" presStyleLbl="alignNode1" presStyleIdx="0" presStyleCnt="6">
        <dgm:presLayoutVars>
          <dgm:chMax val="1"/>
          <dgm:bulletEnabled val="1"/>
        </dgm:presLayoutVars>
      </dgm:prSet>
      <dgm:spPr/>
      <dgm:t>
        <a:bodyPr/>
        <a:lstStyle/>
        <a:p>
          <a:endParaRPr lang="en-US"/>
        </a:p>
      </dgm:t>
    </dgm:pt>
    <dgm:pt modelId="{59C34832-067E-4DAD-BDC2-A14A790AF0EF}" type="pres">
      <dgm:prSet presAssocID="{BB8D39A9-DE3C-4ECB-972A-D7494DD1F4BF}" presName="descendantText" presStyleLbl="alignAcc1" presStyleIdx="0" presStyleCnt="6" custLinFactNeighborX="20022" custLinFactNeighborY="-246">
        <dgm:presLayoutVars>
          <dgm:bulletEnabled val="1"/>
        </dgm:presLayoutVars>
      </dgm:prSet>
      <dgm:spPr/>
      <dgm:t>
        <a:bodyPr/>
        <a:lstStyle/>
        <a:p>
          <a:endParaRPr lang="en-US"/>
        </a:p>
      </dgm:t>
    </dgm:pt>
    <dgm:pt modelId="{AD4AA7FC-AE05-403D-9B8C-42F5C7C2BF65}" type="pres">
      <dgm:prSet presAssocID="{70FBA794-29EC-4993-A4BA-6AD3E9C381BB}" presName="sp" presStyleCnt="0"/>
      <dgm:spPr/>
      <dgm:t>
        <a:bodyPr/>
        <a:lstStyle/>
        <a:p>
          <a:endParaRPr lang="en-US"/>
        </a:p>
      </dgm:t>
    </dgm:pt>
    <dgm:pt modelId="{2E2DE663-0C87-4219-A74B-DD11ECB7F270}" type="pres">
      <dgm:prSet presAssocID="{EB155571-1917-44DD-966F-10CF3B35A9E9}" presName="composite" presStyleCnt="0"/>
      <dgm:spPr/>
      <dgm:t>
        <a:bodyPr/>
        <a:lstStyle/>
        <a:p>
          <a:endParaRPr lang="en-US"/>
        </a:p>
      </dgm:t>
    </dgm:pt>
    <dgm:pt modelId="{64411FC6-B39A-4075-AC21-6AEE8E4ACA94}" type="pres">
      <dgm:prSet presAssocID="{EB155571-1917-44DD-966F-10CF3B35A9E9}" presName="parentText" presStyleLbl="alignNode1" presStyleIdx="1" presStyleCnt="6">
        <dgm:presLayoutVars>
          <dgm:chMax val="1"/>
          <dgm:bulletEnabled val="1"/>
        </dgm:presLayoutVars>
      </dgm:prSet>
      <dgm:spPr/>
      <dgm:t>
        <a:bodyPr/>
        <a:lstStyle/>
        <a:p>
          <a:endParaRPr lang="en-US"/>
        </a:p>
      </dgm:t>
    </dgm:pt>
    <dgm:pt modelId="{B57AF238-8DE2-4580-BDDF-1D248EEE56A6}" type="pres">
      <dgm:prSet presAssocID="{EB155571-1917-44DD-966F-10CF3B35A9E9}" presName="descendantText" presStyleLbl="alignAcc1" presStyleIdx="1" presStyleCnt="6">
        <dgm:presLayoutVars>
          <dgm:bulletEnabled val="1"/>
        </dgm:presLayoutVars>
      </dgm:prSet>
      <dgm:spPr/>
      <dgm:t>
        <a:bodyPr/>
        <a:lstStyle/>
        <a:p>
          <a:endParaRPr lang="en-US"/>
        </a:p>
      </dgm:t>
    </dgm:pt>
    <dgm:pt modelId="{A5E4CF71-C523-4659-8FDE-AEF0CC851B14}" type="pres">
      <dgm:prSet presAssocID="{22055840-FC6E-4B8E-8DEA-99BBD440B950}" presName="sp" presStyleCnt="0"/>
      <dgm:spPr/>
      <dgm:t>
        <a:bodyPr/>
        <a:lstStyle/>
        <a:p>
          <a:endParaRPr lang="en-US"/>
        </a:p>
      </dgm:t>
    </dgm:pt>
    <dgm:pt modelId="{75E16517-E142-4044-BDF0-B68918E97391}" type="pres">
      <dgm:prSet presAssocID="{D6F7372B-9DA3-443C-A531-C0A94CF35B2F}" presName="composite" presStyleCnt="0"/>
      <dgm:spPr/>
      <dgm:t>
        <a:bodyPr/>
        <a:lstStyle/>
        <a:p>
          <a:endParaRPr lang="en-US"/>
        </a:p>
      </dgm:t>
    </dgm:pt>
    <dgm:pt modelId="{CA005BE2-769D-4B04-BD15-528396A7842F}" type="pres">
      <dgm:prSet presAssocID="{D6F7372B-9DA3-443C-A531-C0A94CF35B2F}" presName="parentText" presStyleLbl="alignNode1" presStyleIdx="2" presStyleCnt="6">
        <dgm:presLayoutVars>
          <dgm:chMax val="1"/>
          <dgm:bulletEnabled val="1"/>
        </dgm:presLayoutVars>
      </dgm:prSet>
      <dgm:spPr/>
      <dgm:t>
        <a:bodyPr/>
        <a:lstStyle/>
        <a:p>
          <a:endParaRPr lang="en-US"/>
        </a:p>
      </dgm:t>
    </dgm:pt>
    <dgm:pt modelId="{920F9C2D-44E0-40BC-9167-087B5EF0AF9D}" type="pres">
      <dgm:prSet presAssocID="{D6F7372B-9DA3-443C-A531-C0A94CF35B2F}" presName="descendantText" presStyleLbl="alignAcc1" presStyleIdx="2" presStyleCnt="6">
        <dgm:presLayoutVars>
          <dgm:bulletEnabled val="1"/>
        </dgm:presLayoutVars>
      </dgm:prSet>
      <dgm:spPr/>
      <dgm:t>
        <a:bodyPr/>
        <a:lstStyle/>
        <a:p>
          <a:endParaRPr lang="en-US"/>
        </a:p>
      </dgm:t>
    </dgm:pt>
    <dgm:pt modelId="{85413BD9-3422-4799-9C20-077CF8F0A3C8}" type="pres">
      <dgm:prSet presAssocID="{7FA13FA7-764F-4276-A183-4EAD4C772280}" presName="sp" presStyleCnt="0"/>
      <dgm:spPr/>
      <dgm:t>
        <a:bodyPr/>
        <a:lstStyle/>
        <a:p>
          <a:endParaRPr lang="en-US"/>
        </a:p>
      </dgm:t>
    </dgm:pt>
    <dgm:pt modelId="{9ECD8736-8010-498D-AE27-A59E1E0F416D}" type="pres">
      <dgm:prSet presAssocID="{CB11FDFC-659A-4984-BAB7-66A349B1ADCB}" presName="composite" presStyleCnt="0"/>
      <dgm:spPr/>
      <dgm:t>
        <a:bodyPr/>
        <a:lstStyle/>
        <a:p>
          <a:endParaRPr lang="en-US"/>
        </a:p>
      </dgm:t>
    </dgm:pt>
    <dgm:pt modelId="{A90BEDE7-73D8-4FD1-A2BD-F7D0419EB49D}" type="pres">
      <dgm:prSet presAssocID="{CB11FDFC-659A-4984-BAB7-66A349B1ADCB}" presName="parentText" presStyleLbl="alignNode1" presStyleIdx="3" presStyleCnt="6">
        <dgm:presLayoutVars>
          <dgm:chMax val="1"/>
          <dgm:bulletEnabled val="1"/>
        </dgm:presLayoutVars>
      </dgm:prSet>
      <dgm:spPr/>
      <dgm:t>
        <a:bodyPr/>
        <a:lstStyle/>
        <a:p>
          <a:endParaRPr lang="en-US"/>
        </a:p>
      </dgm:t>
    </dgm:pt>
    <dgm:pt modelId="{A9EFE2A9-47F2-4384-97E5-E6C02C83BF26}" type="pres">
      <dgm:prSet presAssocID="{CB11FDFC-659A-4984-BAB7-66A349B1ADCB}" presName="descendantText" presStyleLbl="alignAcc1" presStyleIdx="3" presStyleCnt="6">
        <dgm:presLayoutVars>
          <dgm:bulletEnabled val="1"/>
        </dgm:presLayoutVars>
      </dgm:prSet>
      <dgm:spPr/>
      <dgm:t>
        <a:bodyPr/>
        <a:lstStyle/>
        <a:p>
          <a:endParaRPr lang="en-US"/>
        </a:p>
      </dgm:t>
    </dgm:pt>
    <dgm:pt modelId="{90C4B0F7-A2AE-4AB0-97C8-A8A43E5AAAED}" type="pres">
      <dgm:prSet presAssocID="{D269487C-54D7-447D-9A7A-59204E342682}" presName="sp" presStyleCnt="0"/>
      <dgm:spPr/>
      <dgm:t>
        <a:bodyPr/>
        <a:lstStyle/>
        <a:p>
          <a:endParaRPr lang="en-US"/>
        </a:p>
      </dgm:t>
    </dgm:pt>
    <dgm:pt modelId="{AEF9361E-A3DB-4536-AC02-79D83CFF30B9}" type="pres">
      <dgm:prSet presAssocID="{9BBB2B41-2713-44AE-B60A-000DC5CF90D8}" presName="composite" presStyleCnt="0"/>
      <dgm:spPr/>
      <dgm:t>
        <a:bodyPr/>
        <a:lstStyle/>
        <a:p>
          <a:endParaRPr lang="en-US"/>
        </a:p>
      </dgm:t>
    </dgm:pt>
    <dgm:pt modelId="{9EA16CAA-F529-44A0-9EED-F8667F7DC238}" type="pres">
      <dgm:prSet presAssocID="{9BBB2B41-2713-44AE-B60A-000DC5CF90D8}" presName="parentText" presStyleLbl="alignNode1" presStyleIdx="4" presStyleCnt="6">
        <dgm:presLayoutVars>
          <dgm:chMax val="1"/>
          <dgm:bulletEnabled val="1"/>
        </dgm:presLayoutVars>
      </dgm:prSet>
      <dgm:spPr/>
      <dgm:t>
        <a:bodyPr/>
        <a:lstStyle/>
        <a:p>
          <a:endParaRPr lang="en-US"/>
        </a:p>
      </dgm:t>
    </dgm:pt>
    <dgm:pt modelId="{9783C84B-29CA-4886-BE1A-4112F5604233}" type="pres">
      <dgm:prSet presAssocID="{9BBB2B41-2713-44AE-B60A-000DC5CF90D8}" presName="descendantText" presStyleLbl="alignAcc1" presStyleIdx="4" presStyleCnt="6">
        <dgm:presLayoutVars>
          <dgm:bulletEnabled val="1"/>
        </dgm:presLayoutVars>
      </dgm:prSet>
      <dgm:spPr/>
      <dgm:t>
        <a:bodyPr/>
        <a:lstStyle/>
        <a:p>
          <a:endParaRPr lang="en-US"/>
        </a:p>
      </dgm:t>
    </dgm:pt>
    <dgm:pt modelId="{6415FF1B-D49E-4690-92FA-327C2C73DD43}" type="pres">
      <dgm:prSet presAssocID="{8659D21A-FAA9-461B-A831-F603644D5521}" presName="sp" presStyleCnt="0"/>
      <dgm:spPr/>
      <dgm:t>
        <a:bodyPr/>
        <a:lstStyle/>
        <a:p>
          <a:endParaRPr lang="en-US"/>
        </a:p>
      </dgm:t>
    </dgm:pt>
    <dgm:pt modelId="{ADB73746-2B22-4AF1-86FF-8E14E056B11B}" type="pres">
      <dgm:prSet presAssocID="{437F2F5A-B337-4023-88A6-36FEC63509F0}" presName="composite" presStyleCnt="0"/>
      <dgm:spPr/>
      <dgm:t>
        <a:bodyPr/>
        <a:lstStyle/>
        <a:p>
          <a:endParaRPr lang="en-US"/>
        </a:p>
      </dgm:t>
    </dgm:pt>
    <dgm:pt modelId="{3A4337AF-5D10-4D5E-9068-2B738D6B8470}" type="pres">
      <dgm:prSet presAssocID="{437F2F5A-B337-4023-88A6-36FEC63509F0}" presName="parentText" presStyleLbl="alignNode1" presStyleIdx="5" presStyleCnt="6">
        <dgm:presLayoutVars>
          <dgm:chMax val="1"/>
          <dgm:bulletEnabled val="1"/>
        </dgm:presLayoutVars>
      </dgm:prSet>
      <dgm:spPr/>
      <dgm:t>
        <a:bodyPr/>
        <a:lstStyle/>
        <a:p>
          <a:endParaRPr lang="en-US"/>
        </a:p>
      </dgm:t>
    </dgm:pt>
    <dgm:pt modelId="{87731237-DF96-4989-9A90-D27215396D0A}" type="pres">
      <dgm:prSet presAssocID="{437F2F5A-B337-4023-88A6-36FEC63509F0}" presName="descendantText" presStyleLbl="alignAcc1" presStyleIdx="5" presStyleCnt="6">
        <dgm:presLayoutVars>
          <dgm:bulletEnabled val="1"/>
        </dgm:presLayoutVars>
      </dgm:prSet>
      <dgm:spPr/>
      <dgm:t>
        <a:bodyPr/>
        <a:lstStyle/>
        <a:p>
          <a:endParaRPr lang="en-US"/>
        </a:p>
      </dgm:t>
    </dgm:pt>
  </dgm:ptLst>
  <dgm:cxnLst>
    <dgm:cxn modelId="{DD1A7CA1-F614-4BFB-A35A-740C69E39A36}" srcId="{CB11FDFC-659A-4984-BAB7-66A349B1ADCB}" destId="{756E7DFF-2916-45F6-BD25-75520C0AC13F}" srcOrd="0" destOrd="0" parTransId="{AE13610D-F6AE-4E37-9368-522D7D2FB0B6}" sibTransId="{6AF1095B-9CBD-4F7E-86F5-B198DD0B7FD1}"/>
    <dgm:cxn modelId="{2C556AEE-FBB7-41F6-AD79-045F4F56816B}" srcId="{9BBB2B41-2713-44AE-B60A-000DC5CF90D8}" destId="{7D75D29B-C512-47E7-98BB-14FBA7067907}" srcOrd="0" destOrd="0" parTransId="{52609DF2-93DF-49EE-AB50-688B12014D33}" sibTransId="{C0E7A6E2-8A77-43D2-A3AE-FEFE2E4AB58E}"/>
    <dgm:cxn modelId="{431B6D18-8589-4EC6-9A93-AD41DD569B93}" type="presOf" srcId="{D6F7372B-9DA3-443C-A531-C0A94CF35B2F}" destId="{CA005BE2-769D-4B04-BD15-528396A7842F}" srcOrd="0" destOrd="0" presId="urn:microsoft.com/office/officeart/2005/8/layout/chevron2"/>
    <dgm:cxn modelId="{24BDE4C3-A4B9-4A43-B1C2-5371506DD4AD}" srcId="{3F11FF1C-5C75-4904-9DF3-07A1B2041995}" destId="{437F2F5A-B337-4023-88A6-36FEC63509F0}" srcOrd="5" destOrd="0" parTransId="{36DB23D1-1672-485E-80FB-0D2ACB14B963}" sibTransId="{1E0A4083-B45E-4E66-B8D9-804AD1D69A7A}"/>
    <dgm:cxn modelId="{280B4823-D4BA-4F7F-B92D-171EE2D5293D}" type="presOf" srcId="{9BBB2B41-2713-44AE-B60A-000DC5CF90D8}" destId="{9EA16CAA-F529-44A0-9EED-F8667F7DC238}" srcOrd="0" destOrd="0" presId="urn:microsoft.com/office/officeart/2005/8/layout/chevron2"/>
    <dgm:cxn modelId="{601562FF-4DBE-45B5-B6A1-9FA5FAE4747D}" srcId="{3F11FF1C-5C75-4904-9DF3-07A1B2041995}" destId="{D6F7372B-9DA3-443C-A531-C0A94CF35B2F}" srcOrd="2" destOrd="0" parTransId="{EAF75148-1315-447C-8CB7-46E35FA28B50}" sibTransId="{7FA13FA7-764F-4276-A183-4EAD4C772280}"/>
    <dgm:cxn modelId="{BA72119E-3E8F-4051-8135-03F8769BA7D8}" srcId="{3F11FF1C-5C75-4904-9DF3-07A1B2041995}" destId="{CB11FDFC-659A-4984-BAB7-66A349B1ADCB}" srcOrd="3" destOrd="0" parTransId="{3AF0A3E9-4AC1-4362-9BE3-B516D3D5A0FF}" sibTransId="{D269487C-54D7-447D-9A7A-59204E342682}"/>
    <dgm:cxn modelId="{734C17E3-3F55-461F-838C-B893E81E5BE4}" type="presOf" srcId="{C571A777-D934-48BB-A0AF-C254DB9F8CB6}" destId="{B57AF238-8DE2-4580-BDDF-1D248EEE56A6}" srcOrd="0" destOrd="0" presId="urn:microsoft.com/office/officeart/2005/8/layout/chevron2"/>
    <dgm:cxn modelId="{1775127B-30EC-4920-900B-2D36914F49BE}" srcId="{D6F7372B-9DA3-443C-A531-C0A94CF35B2F}" destId="{8A41BD23-D6AB-4C66-8DBA-F0C5EB819B3D}" srcOrd="0" destOrd="0" parTransId="{EF05D85E-F4F8-436A-A2E6-336DEFDE846C}" sibTransId="{3BE44C36-9C44-4CEE-8BC4-EFD66A373006}"/>
    <dgm:cxn modelId="{83691483-981F-4074-AD48-A1B63424011D}" type="presOf" srcId="{CB11FDFC-659A-4984-BAB7-66A349B1ADCB}" destId="{A90BEDE7-73D8-4FD1-A2BD-F7D0419EB49D}" srcOrd="0" destOrd="0" presId="urn:microsoft.com/office/officeart/2005/8/layout/chevron2"/>
    <dgm:cxn modelId="{AB37ADBA-7807-493D-9B98-DACB573A87D4}" type="presOf" srcId="{B884ACCB-694F-478E-9E87-A448BE3D5863}" destId="{59C34832-067E-4DAD-BDC2-A14A790AF0EF}" srcOrd="0" destOrd="0" presId="urn:microsoft.com/office/officeart/2005/8/layout/chevron2"/>
    <dgm:cxn modelId="{E85A75A0-BBE9-44E3-8075-32B4224EF765}" type="presOf" srcId="{756E7DFF-2916-45F6-BD25-75520C0AC13F}" destId="{A9EFE2A9-47F2-4384-97E5-E6C02C83BF26}" srcOrd="0" destOrd="0" presId="urn:microsoft.com/office/officeart/2005/8/layout/chevron2"/>
    <dgm:cxn modelId="{C4715AD9-D0EF-462E-9680-3F12B18F9EC3}" type="presOf" srcId="{BB8D39A9-DE3C-4ECB-972A-D7494DD1F4BF}" destId="{136A4A7E-BFE5-4901-A1AD-E6A79C1F8879}" srcOrd="0" destOrd="0" presId="urn:microsoft.com/office/officeart/2005/8/layout/chevron2"/>
    <dgm:cxn modelId="{69713275-2414-4DE8-A57A-265235060730}" srcId="{3F11FF1C-5C75-4904-9DF3-07A1B2041995}" destId="{EB155571-1917-44DD-966F-10CF3B35A9E9}" srcOrd="1" destOrd="0" parTransId="{3A21A0F8-42C8-44B8-96A0-47B7334601C5}" sibTransId="{22055840-FC6E-4B8E-8DEA-99BBD440B950}"/>
    <dgm:cxn modelId="{BE8FBE0B-B185-45E5-8B0B-7E33EEBA5A71}" type="presOf" srcId="{3F11FF1C-5C75-4904-9DF3-07A1B2041995}" destId="{0D2BD6FD-CD67-4B77-92D4-6F1F3380A323}" srcOrd="0" destOrd="0" presId="urn:microsoft.com/office/officeart/2005/8/layout/chevron2"/>
    <dgm:cxn modelId="{C0140390-1F8C-499C-B303-6DE0FFD0205B}" type="presOf" srcId="{7D75D29B-C512-47E7-98BB-14FBA7067907}" destId="{9783C84B-29CA-4886-BE1A-4112F5604233}" srcOrd="0" destOrd="0" presId="urn:microsoft.com/office/officeart/2005/8/layout/chevron2"/>
    <dgm:cxn modelId="{803BA68E-F487-49B0-BB16-695D9F079F53}" srcId="{BB8D39A9-DE3C-4ECB-972A-D7494DD1F4BF}" destId="{B884ACCB-694F-478E-9E87-A448BE3D5863}" srcOrd="0" destOrd="0" parTransId="{AF37555E-E41C-4F5E-B848-C50B343D2948}" sibTransId="{2482F11F-C475-462C-B038-4E299C95EB1B}"/>
    <dgm:cxn modelId="{CEBCAF1E-D860-4B48-AB8B-C073F1106D69}" type="presOf" srcId="{437F2F5A-B337-4023-88A6-36FEC63509F0}" destId="{3A4337AF-5D10-4D5E-9068-2B738D6B8470}" srcOrd="0" destOrd="0" presId="urn:microsoft.com/office/officeart/2005/8/layout/chevron2"/>
    <dgm:cxn modelId="{61121F85-FA28-4A66-BCCD-06AD8173B256}" srcId="{3F11FF1C-5C75-4904-9DF3-07A1B2041995}" destId="{BB8D39A9-DE3C-4ECB-972A-D7494DD1F4BF}" srcOrd="0" destOrd="0" parTransId="{017EEBD2-5A11-4D4D-82B8-B2ADF77306D3}" sibTransId="{70FBA794-29EC-4993-A4BA-6AD3E9C381BB}"/>
    <dgm:cxn modelId="{1B0AE1D0-89B1-4754-8FC8-4936DB3ED617}" srcId="{437F2F5A-B337-4023-88A6-36FEC63509F0}" destId="{EC0E0A2C-A270-4528-B27E-4F3A7025ED7E}" srcOrd="0" destOrd="0" parTransId="{96A2F5E4-B980-4121-BAC9-250893C2D513}" sibTransId="{C1067C5F-BE64-4906-8C32-7A4F397702DF}"/>
    <dgm:cxn modelId="{36EFE1E9-357D-48EB-BC70-009D31BA0390}" type="presOf" srcId="{EB155571-1917-44DD-966F-10CF3B35A9E9}" destId="{64411FC6-B39A-4075-AC21-6AEE8E4ACA94}" srcOrd="0" destOrd="0" presId="urn:microsoft.com/office/officeart/2005/8/layout/chevron2"/>
    <dgm:cxn modelId="{8B76B4E5-4906-4EC9-AA29-0D93B74E3B38}" type="presOf" srcId="{EC0E0A2C-A270-4528-B27E-4F3A7025ED7E}" destId="{87731237-DF96-4989-9A90-D27215396D0A}" srcOrd="0" destOrd="0" presId="urn:microsoft.com/office/officeart/2005/8/layout/chevron2"/>
    <dgm:cxn modelId="{EDB2B741-A542-4107-A3AE-19B2673C954E}" srcId="{3F11FF1C-5C75-4904-9DF3-07A1B2041995}" destId="{9BBB2B41-2713-44AE-B60A-000DC5CF90D8}" srcOrd="4" destOrd="0" parTransId="{C5FF89BD-3EFB-4785-B84C-EF8E0D7868DA}" sibTransId="{8659D21A-FAA9-461B-A831-F603644D5521}"/>
    <dgm:cxn modelId="{F4DC6317-A834-4B6A-BA1B-63629FC5A10D}" type="presOf" srcId="{8A41BD23-D6AB-4C66-8DBA-F0C5EB819B3D}" destId="{920F9C2D-44E0-40BC-9167-087B5EF0AF9D}" srcOrd="0" destOrd="0" presId="urn:microsoft.com/office/officeart/2005/8/layout/chevron2"/>
    <dgm:cxn modelId="{EAF8D514-8969-4AEC-8592-9C58079E0DAB}" srcId="{EB155571-1917-44DD-966F-10CF3B35A9E9}" destId="{C571A777-D934-48BB-A0AF-C254DB9F8CB6}" srcOrd="0" destOrd="0" parTransId="{6EEFD09C-3F49-4A40-B01E-F2D2AA06D72B}" sibTransId="{67200459-3E19-4AF3-A602-CA9E5999B279}"/>
    <dgm:cxn modelId="{220429E1-A2E7-478C-85A2-8725E827029D}" type="presParOf" srcId="{0D2BD6FD-CD67-4B77-92D4-6F1F3380A323}" destId="{0B7121DB-671F-4375-B9D7-E9A748ADD46B}" srcOrd="0" destOrd="0" presId="urn:microsoft.com/office/officeart/2005/8/layout/chevron2"/>
    <dgm:cxn modelId="{0CD23E73-4107-4C0B-BB5D-E9A36DE90AA1}" type="presParOf" srcId="{0B7121DB-671F-4375-B9D7-E9A748ADD46B}" destId="{136A4A7E-BFE5-4901-A1AD-E6A79C1F8879}" srcOrd="0" destOrd="0" presId="urn:microsoft.com/office/officeart/2005/8/layout/chevron2"/>
    <dgm:cxn modelId="{4086AA2F-8285-4985-A5A2-3025ABBE0CB1}" type="presParOf" srcId="{0B7121DB-671F-4375-B9D7-E9A748ADD46B}" destId="{59C34832-067E-4DAD-BDC2-A14A790AF0EF}" srcOrd="1" destOrd="0" presId="urn:microsoft.com/office/officeart/2005/8/layout/chevron2"/>
    <dgm:cxn modelId="{39769386-A485-4EF4-8D94-EAF0F410AB79}" type="presParOf" srcId="{0D2BD6FD-CD67-4B77-92D4-6F1F3380A323}" destId="{AD4AA7FC-AE05-403D-9B8C-42F5C7C2BF65}" srcOrd="1" destOrd="0" presId="urn:microsoft.com/office/officeart/2005/8/layout/chevron2"/>
    <dgm:cxn modelId="{BB194E12-8816-4990-9D93-AA481562DB4F}" type="presParOf" srcId="{0D2BD6FD-CD67-4B77-92D4-6F1F3380A323}" destId="{2E2DE663-0C87-4219-A74B-DD11ECB7F270}" srcOrd="2" destOrd="0" presId="urn:microsoft.com/office/officeart/2005/8/layout/chevron2"/>
    <dgm:cxn modelId="{6FE49FDC-4984-42AD-A964-52DBCAC2D328}" type="presParOf" srcId="{2E2DE663-0C87-4219-A74B-DD11ECB7F270}" destId="{64411FC6-B39A-4075-AC21-6AEE8E4ACA94}" srcOrd="0" destOrd="0" presId="urn:microsoft.com/office/officeart/2005/8/layout/chevron2"/>
    <dgm:cxn modelId="{1A08C3BE-B88B-41AC-884B-E89DA17F41EF}" type="presParOf" srcId="{2E2DE663-0C87-4219-A74B-DD11ECB7F270}" destId="{B57AF238-8DE2-4580-BDDF-1D248EEE56A6}" srcOrd="1" destOrd="0" presId="urn:microsoft.com/office/officeart/2005/8/layout/chevron2"/>
    <dgm:cxn modelId="{21298C38-FFA9-4E66-A001-D60CA305E672}" type="presParOf" srcId="{0D2BD6FD-CD67-4B77-92D4-6F1F3380A323}" destId="{A5E4CF71-C523-4659-8FDE-AEF0CC851B14}" srcOrd="3" destOrd="0" presId="urn:microsoft.com/office/officeart/2005/8/layout/chevron2"/>
    <dgm:cxn modelId="{CA2C0DF8-755E-4D0D-9413-01680287C344}" type="presParOf" srcId="{0D2BD6FD-CD67-4B77-92D4-6F1F3380A323}" destId="{75E16517-E142-4044-BDF0-B68918E97391}" srcOrd="4" destOrd="0" presId="urn:microsoft.com/office/officeart/2005/8/layout/chevron2"/>
    <dgm:cxn modelId="{8F9089DC-F715-46FF-8F6A-A0FFD27217BF}" type="presParOf" srcId="{75E16517-E142-4044-BDF0-B68918E97391}" destId="{CA005BE2-769D-4B04-BD15-528396A7842F}" srcOrd="0" destOrd="0" presId="urn:microsoft.com/office/officeart/2005/8/layout/chevron2"/>
    <dgm:cxn modelId="{9D465235-C26F-40DB-9B82-E3D9DB8AA252}" type="presParOf" srcId="{75E16517-E142-4044-BDF0-B68918E97391}" destId="{920F9C2D-44E0-40BC-9167-087B5EF0AF9D}" srcOrd="1" destOrd="0" presId="urn:microsoft.com/office/officeart/2005/8/layout/chevron2"/>
    <dgm:cxn modelId="{D1CB7618-24F0-4112-8BA9-6B085E0210F9}" type="presParOf" srcId="{0D2BD6FD-CD67-4B77-92D4-6F1F3380A323}" destId="{85413BD9-3422-4799-9C20-077CF8F0A3C8}" srcOrd="5" destOrd="0" presId="urn:microsoft.com/office/officeart/2005/8/layout/chevron2"/>
    <dgm:cxn modelId="{52E2FCA5-3B8E-4B0E-8A70-A328CA7D7839}" type="presParOf" srcId="{0D2BD6FD-CD67-4B77-92D4-6F1F3380A323}" destId="{9ECD8736-8010-498D-AE27-A59E1E0F416D}" srcOrd="6" destOrd="0" presId="urn:microsoft.com/office/officeart/2005/8/layout/chevron2"/>
    <dgm:cxn modelId="{EE12E6CC-5754-434D-AEDE-D459992CB52D}" type="presParOf" srcId="{9ECD8736-8010-498D-AE27-A59E1E0F416D}" destId="{A90BEDE7-73D8-4FD1-A2BD-F7D0419EB49D}" srcOrd="0" destOrd="0" presId="urn:microsoft.com/office/officeart/2005/8/layout/chevron2"/>
    <dgm:cxn modelId="{6CF588E4-93CE-4A3A-A2E9-4040ED54C3D6}" type="presParOf" srcId="{9ECD8736-8010-498D-AE27-A59E1E0F416D}" destId="{A9EFE2A9-47F2-4384-97E5-E6C02C83BF26}" srcOrd="1" destOrd="0" presId="urn:microsoft.com/office/officeart/2005/8/layout/chevron2"/>
    <dgm:cxn modelId="{C63F9EBA-77C1-4040-958D-90A4832E4F46}" type="presParOf" srcId="{0D2BD6FD-CD67-4B77-92D4-6F1F3380A323}" destId="{90C4B0F7-A2AE-4AB0-97C8-A8A43E5AAAED}" srcOrd="7" destOrd="0" presId="urn:microsoft.com/office/officeart/2005/8/layout/chevron2"/>
    <dgm:cxn modelId="{98CF7595-7DBE-42C1-B41E-88485043C8EC}" type="presParOf" srcId="{0D2BD6FD-CD67-4B77-92D4-6F1F3380A323}" destId="{AEF9361E-A3DB-4536-AC02-79D83CFF30B9}" srcOrd="8" destOrd="0" presId="urn:microsoft.com/office/officeart/2005/8/layout/chevron2"/>
    <dgm:cxn modelId="{EABE1857-26EC-4544-B646-15C0039824E3}" type="presParOf" srcId="{AEF9361E-A3DB-4536-AC02-79D83CFF30B9}" destId="{9EA16CAA-F529-44A0-9EED-F8667F7DC238}" srcOrd="0" destOrd="0" presId="urn:microsoft.com/office/officeart/2005/8/layout/chevron2"/>
    <dgm:cxn modelId="{FAC939FB-87B6-457D-8F2A-FBAAACD986FD}" type="presParOf" srcId="{AEF9361E-A3DB-4536-AC02-79D83CFF30B9}" destId="{9783C84B-29CA-4886-BE1A-4112F5604233}" srcOrd="1" destOrd="0" presId="urn:microsoft.com/office/officeart/2005/8/layout/chevron2"/>
    <dgm:cxn modelId="{38461C5F-6937-4810-9AEF-290520DE0A69}" type="presParOf" srcId="{0D2BD6FD-CD67-4B77-92D4-6F1F3380A323}" destId="{6415FF1B-D49E-4690-92FA-327C2C73DD43}" srcOrd="9" destOrd="0" presId="urn:microsoft.com/office/officeart/2005/8/layout/chevron2"/>
    <dgm:cxn modelId="{39CD0F43-8D0F-4EF4-BEAD-570946F65144}" type="presParOf" srcId="{0D2BD6FD-CD67-4B77-92D4-6F1F3380A323}" destId="{ADB73746-2B22-4AF1-86FF-8E14E056B11B}" srcOrd="10" destOrd="0" presId="urn:microsoft.com/office/officeart/2005/8/layout/chevron2"/>
    <dgm:cxn modelId="{138B3657-59A3-4FE5-B923-C0E9CCF79AAA}" type="presParOf" srcId="{ADB73746-2B22-4AF1-86FF-8E14E056B11B}" destId="{3A4337AF-5D10-4D5E-9068-2B738D6B8470}" srcOrd="0" destOrd="0" presId="urn:microsoft.com/office/officeart/2005/8/layout/chevron2"/>
    <dgm:cxn modelId="{5F77054B-76CA-434F-8B81-CF2E7F777D2C}" type="presParOf" srcId="{ADB73746-2B22-4AF1-86FF-8E14E056B11B}" destId="{87731237-DF96-4989-9A90-D27215396D0A}" srcOrd="1" destOrd="0" presId="urn:microsoft.com/office/officeart/2005/8/layout/chevron2"/>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0B264-93C1-4BBC-9956-842F1C4CC552}">
      <dsp:nvSpPr>
        <dsp:cNvPr id="0" name=""/>
        <dsp:cNvSpPr/>
      </dsp:nvSpPr>
      <dsp:spPr>
        <a:xfrm>
          <a:off x="-6315756" y="-966818"/>
          <a:ext cx="7523276" cy="7523276"/>
        </a:xfrm>
        <a:prstGeom prst="blockArc">
          <a:avLst>
            <a:gd name="adj1" fmla="val 18900000"/>
            <a:gd name="adj2" fmla="val 2700000"/>
            <a:gd name="adj3" fmla="val 287"/>
          </a:avLst>
        </a:prstGeom>
        <a:noFill/>
        <a:ln w="25400"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BDFB647-9DA4-426B-98C5-870786081446}">
      <dsp:nvSpPr>
        <dsp:cNvPr id="0" name=""/>
        <dsp:cNvSpPr/>
      </dsp:nvSpPr>
      <dsp:spPr>
        <a:xfrm>
          <a:off x="392113" y="254105"/>
          <a:ext cx="9231303" cy="507986"/>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321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latin typeface="Century Gothic" panose="020B0502020202020204" pitchFamily="34" charset="0"/>
            </a:rPr>
            <a:t>Enhancements &amp; Business Process Change</a:t>
          </a:r>
          <a:endParaRPr lang="en-US" sz="2500" kern="1200" dirty="0"/>
        </a:p>
      </dsp:txBody>
      <dsp:txXfrm>
        <a:off x="392113" y="254105"/>
        <a:ext cx="9231303" cy="507986"/>
      </dsp:txXfrm>
    </dsp:sp>
    <dsp:sp modelId="{807782A7-4679-471B-A032-CF8E63CE53B3}">
      <dsp:nvSpPr>
        <dsp:cNvPr id="0" name=""/>
        <dsp:cNvSpPr/>
      </dsp:nvSpPr>
      <dsp:spPr>
        <a:xfrm>
          <a:off x="74621" y="190606"/>
          <a:ext cx="634983" cy="63498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39F699E-CA6F-46C1-A910-DBEB0D29D338}">
      <dsp:nvSpPr>
        <dsp:cNvPr id="0" name=""/>
        <dsp:cNvSpPr/>
      </dsp:nvSpPr>
      <dsp:spPr>
        <a:xfrm>
          <a:off x="852140" y="1016531"/>
          <a:ext cx="8771275" cy="50798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321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latin typeface="Century Gothic" panose="020B0502020202020204" pitchFamily="34" charset="0"/>
            </a:rPr>
            <a:t>Value Addition to Business</a:t>
          </a:r>
          <a:endParaRPr lang="en-US" sz="2500" kern="1200" dirty="0"/>
        </a:p>
      </dsp:txBody>
      <dsp:txXfrm>
        <a:off x="852140" y="1016531"/>
        <a:ext cx="8771275" cy="507986"/>
      </dsp:txXfrm>
    </dsp:sp>
    <dsp:sp modelId="{6D385B23-E23E-4BA9-9A36-D77F45501A3F}">
      <dsp:nvSpPr>
        <dsp:cNvPr id="0" name=""/>
        <dsp:cNvSpPr/>
      </dsp:nvSpPr>
      <dsp:spPr>
        <a:xfrm>
          <a:off x="534649" y="953033"/>
          <a:ext cx="634983" cy="634983"/>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98403CF-DE38-4DA9-A9EC-F6A8B78157C6}">
      <dsp:nvSpPr>
        <dsp:cNvPr id="0" name=""/>
        <dsp:cNvSpPr/>
      </dsp:nvSpPr>
      <dsp:spPr>
        <a:xfrm>
          <a:off x="1104233" y="1778399"/>
          <a:ext cx="8519182" cy="507986"/>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321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latin typeface="Century Gothic" panose="020B0502020202020204" pitchFamily="34" charset="0"/>
            </a:rPr>
            <a:t>Business Adoption</a:t>
          </a:r>
          <a:endParaRPr lang="en-US" sz="2500" kern="1200" dirty="0"/>
        </a:p>
      </dsp:txBody>
      <dsp:txXfrm>
        <a:off x="1104233" y="1778399"/>
        <a:ext cx="8519182" cy="507986"/>
      </dsp:txXfrm>
    </dsp:sp>
    <dsp:sp modelId="{8BEBEC75-6DEC-4E21-B5AF-CC3C9BB00150}">
      <dsp:nvSpPr>
        <dsp:cNvPr id="0" name=""/>
        <dsp:cNvSpPr/>
      </dsp:nvSpPr>
      <dsp:spPr>
        <a:xfrm>
          <a:off x="786741" y="1714901"/>
          <a:ext cx="634983" cy="634983"/>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41733E7-AC4F-4760-8479-DC03E38A3EFB}">
      <dsp:nvSpPr>
        <dsp:cNvPr id="0" name=""/>
        <dsp:cNvSpPr/>
      </dsp:nvSpPr>
      <dsp:spPr>
        <a:xfrm>
          <a:off x="1184724" y="2540826"/>
          <a:ext cx="8438692" cy="507986"/>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321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latin typeface="Century Gothic" panose="020B0502020202020204" pitchFamily="34" charset="0"/>
            </a:rPr>
            <a:t>Oracle Road Map &amp; Support</a:t>
          </a:r>
        </a:p>
      </dsp:txBody>
      <dsp:txXfrm>
        <a:off x="1184724" y="2540826"/>
        <a:ext cx="8438692" cy="507986"/>
      </dsp:txXfrm>
    </dsp:sp>
    <dsp:sp modelId="{DE39C13E-1434-43B2-A7A9-8AA488BD70E9}">
      <dsp:nvSpPr>
        <dsp:cNvPr id="0" name=""/>
        <dsp:cNvSpPr/>
      </dsp:nvSpPr>
      <dsp:spPr>
        <a:xfrm>
          <a:off x="867232" y="2477328"/>
          <a:ext cx="634983" cy="634983"/>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033B2F8-D9C4-4590-8FF7-9D1A7594896D}">
      <dsp:nvSpPr>
        <dsp:cNvPr id="0" name=""/>
        <dsp:cNvSpPr/>
      </dsp:nvSpPr>
      <dsp:spPr>
        <a:xfrm>
          <a:off x="1104233" y="3303253"/>
          <a:ext cx="8519182" cy="507986"/>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321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latin typeface="Century Gothic" panose="020B0502020202020204" pitchFamily="34" charset="0"/>
            </a:rPr>
            <a:t>Project Timelines</a:t>
          </a:r>
          <a:endParaRPr lang="en-US" sz="2500" kern="1200" dirty="0"/>
        </a:p>
      </dsp:txBody>
      <dsp:txXfrm>
        <a:off x="1104233" y="3303253"/>
        <a:ext cx="8519182" cy="507986"/>
      </dsp:txXfrm>
    </dsp:sp>
    <dsp:sp modelId="{032B85FD-CF1A-44ED-B4E7-6CE16611A8F8}">
      <dsp:nvSpPr>
        <dsp:cNvPr id="0" name=""/>
        <dsp:cNvSpPr/>
      </dsp:nvSpPr>
      <dsp:spPr>
        <a:xfrm>
          <a:off x="786741" y="3239755"/>
          <a:ext cx="634983" cy="634983"/>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0FF571E-0612-4C8B-BBD0-B13F87CB1FA0}">
      <dsp:nvSpPr>
        <dsp:cNvPr id="0" name=""/>
        <dsp:cNvSpPr/>
      </dsp:nvSpPr>
      <dsp:spPr>
        <a:xfrm>
          <a:off x="852140" y="4065121"/>
          <a:ext cx="8771275" cy="507986"/>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321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latin typeface="Century Gothic" panose="020B0502020202020204" pitchFamily="34" charset="0"/>
            </a:rPr>
            <a:t>License &amp; Cost </a:t>
          </a:r>
          <a:endParaRPr lang="en-US" sz="2500" kern="1200" dirty="0">
            <a:latin typeface="Century Gothic" panose="020B0502020202020204" pitchFamily="34" charset="0"/>
          </a:endParaRPr>
        </a:p>
      </dsp:txBody>
      <dsp:txXfrm>
        <a:off x="852140" y="4065121"/>
        <a:ext cx="8771275" cy="507986"/>
      </dsp:txXfrm>
    </dsp:sp>
    <dsp:sp modelId="{431ADE13-9C0A-45CF-9B9A-ED631A9F5762}">
      <dsp:nvSpPr>
        <dsp:cNvPr id="0" name=""/>
        <dsp:cNvSpPr/>
      </dsp:nvSpPr>
      <dsp:spPr>
        <a:xfrm>
          <a:off x="534649" y="4001623"/>
          <a:ext cx="634983" cy="634983"/>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88609C0-12B2-42EE-8EC7-6E3FE011B107}">
      <dsp:nvSpPr>
        <dsp:cNvPr id="0" name=""/>
        <dsp:cNvSpPr/>
      </dsp:nvSpPr>
      <dsp:spPr>
        <a:xfrm>
          <a:off x="392113" y="4827548"/>
          <a:ext cx="9231303" cy="50798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321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latin typeface="Century Gothic" panose="020B0502020202020204" pitchFamily="34" charset="0"/>
            </a:rPr>
            <a:t>Implementation Approach </a:t>
          </a:r>
          <a:endParaRPr lang="en-US" sz="2500" kern="1200" dirty="0"/>
        </a:p>
      </dsp:txBody>
      <dsp:txXfrm>
        <a:off x="392113" y="4827548"/>
        <a:ext cx="9231303" cy="507986"/>
      </dsp:txXfrm>
    </dsp:sp>
    <dsp:sp modelId="{60EF610E-F2BB-4D45-A98E-AF9AB20DB24E}">
      <dsp:nvSpPr>
        <dsp:cNvPr id="0" name=""/>
        <dsp:cNvSpPr/>
      </dsp:nvSpPr>
      <dsp:spPr>
        <a:xfrm>
          <a:off x="74621" y="4764050"/>
          <a:ext cx="634983" cy="634983"/>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A4A7E-BFE5-4901-A1AD-E6A79C1F8879}">
      <dsp:nvSpPr>
        <dsp:cNvPr id="0" name=""/>
        <dsp:cNvSpPr/>
      </dsp:nvSpPr>
      <dsp:spPr>
        <a:xfrm rot="5400000">
          <a:off x="-147295" y="153415"/>
          <a:ext cx="981967" cy="687377"/>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smtClean="0">
              <a:effectLst/>
              <a:latin typeface="Century Gothic" panose="020B0502020202020204" pitchFamily="34" charset="0"/>
            </a:rPr>
            <a:t>1</a:t>
          </a:r>
          <a:endParaRPr lang="en-US" sz="2000" b="0" kern="1200" dirty="0">
            <a:effectLst/>
          </a:endParaRPr>
        </a:p>
      </dsp:txBody>
      <dsp:txXfrm rot="-5400000">
        <a:off x="1" y="349809"/>
        <a:ext cx="687377" cy="294590"/>
      </dsp:txXfrm>
    </dsp:sp>
    <dsp:sp modelId="{59C34832-067E-4DAD-BDC2-A14A790AF0EF}">
      <dsp:nvSpPr>
        <dsp:cNvPr id="0" name=""/>
        <dsp:cNvSpPr/>
      </dsp:nvSpPr>
      <dsp:spPr>
        <a:xfrm rot="5400000">
          <a:off x="4790056" y="-4098129"/>
          <a:ext cx="638614" cy="884397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effectLst/>
              <a:latin typeface="Century Gothic" panose="020B0502020202020204" pitchFamily="34" charset="0"/>
            </a:rPr>
            <a:t>EBS Lift &amp; Shift to Cloud</a:t>
          </a:r>
          <a:endParaRPr lang="en-US" sz="2000" b="0" kern="1200" dirty="0">
            <a:effectLst/>
          </a:endParaRPr>
        </a:p>
      </dsp:txBody>
      <dsp:txXfrm rot="-5400000">
        <a:off x="687378" y="35724"/>
        <a:ext cx="8812797" cy="576264"/>
      </dsp:txXfrm>
    </dsp:sp>
    <dsp:sp modelId="{64411FC6-B39A-4075-AC21-6AEE8E4ACA94}">
      <dsp:nvSpPr>
        <dsp:cNvPr id="0" name=""/>
        <dsp:cNvSpPr/>
      </dsp:nvSpPr>
      <dsp:spPr>
        <a:xfrm rot="5400000">
          <a:off x="-147295" y="1038307"/>
          <a:ext cx="981967" cy="687377"/>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smtClean="0">
              <a:effectLst/>
            </a:rPr>
            <a:t>2</a:t>
          </a:r>
          <a:endParaRPr lang="en-US" sz="2000" b="0" kern="1200" dirty="0">
            <a:effectLst/>
          </a:endParaRPr>
        </a:p>
      </dsp:txBody>
      <dsp:txXfrm rot="-5400000">
        <a:off x="1" y="1234701"/>
        <a:ext cx="687377" cy="294590"/>
      </dsp:txXfrm>
    </dsp:sp>
    <dsp:sp modelId="{B57AF238-8DE2-4580-BDDF-1D248EEE56A6}">
      <dsp:nvSpPr>
        <dsp:cNvPr id="0" name=""/>
        <dsp:cNvSpPr/>
      </dsp:nvSpPr>
      <dsp:spPr>
        <a:xfrm rot="5400000">
          <a:off x="4790224" y="-3211834"/>
          <a:ext cx="638278" cy="884397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smtClean="0">
              <a:effectLst/>
              <a:latin typeface="Century Gothic" panose="020B0502020202020204" pitchFamily="34" charset="0"/>
            </a:rPr>
            <a:t>Upgrade Patching </a:t>
          </a:r>
          <a:endParaRPr lang="en-US" sz="2000" b="0" kern="1200" dirty="0">
            <a:effectLst/>
          </a:endParaRPr>
        </a:p>
      </dsp:txBody>
      <dsp:txXfrm rot="-5400000">
        <a:off x="687377" y="922171"/>
        <a:ext cx="8812814" cy="575962"/>
      </dsp:txXfrm>
    </dsp:sp>
    <dsp:sp modelId="{CA005BE2-769D-4B04-BD15-528396A7842F}">
      <dsp:nvSpPr>
        <dsp:cNvPr id="0" name=""/>
        <dsp:cNvSpPr/>
      </dsp:nvSpPr>
      <dsp:spPr>
        <a:xfrm rot="5400000">
          <a:off x="-147295" y="1923199"/>
          <a:ext cx="981967" cy="687377"/>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smtClean="0">
              <a:effectLst/>
            </a:rPr>
            <a:t>3</a:t>
          </a:r>
          <a:endParaRPr lang="en-US" sz="2000" b="0" kern="1200" dirty="0">
            <a:effectLst/>
          </a:endParaRPr>
        </a:p>
      </dsp:txBody>
      <dsp:txXfrm rot="-5400000">
        <a:off x="1" y="2119593"/>
        <a:ext cx="687377" cy="294590"/>
      </dsp:txXfrm>
    </dsp:sp>
    <dsp:sp modelId="{920F9C2D-44E0-40BC-9167-087B5EF0AF9D}">
      <dsp:nvSpPr>
        <dsp:cNvPr id="0" name=""/>
        <dsp:cNvSpPr/>
      </dsp:nvSpPr>
      <dsp:spPr>
        <a:xfrm rot="5400000">
          <a:off x="4790224" y="-2326943"/>
          <a:ext cx="638278" cy="8843972"/>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effectLst/>
              <a:latin typeface="Century Gothic" panose="020B0502020202020204" pitchFamily="34" charset="0"/>
            </a:rPr>
            <a:t>Functional Setup Changes &amp; Migration</a:t>
          </a:r>
          <a:endParaRPr lang="en-US" sz="2000" b="0" kern="1200" dirty="0">
            <a:effectLst/>
          </a:endParaRPr>
        </a:p>
      </dsp:txBody>
      <dsp:txXfrm rot="-5400000">
        <a:off x="687377" y="1807062"/>
        <a:ext cx="8812814" cy="575962"/>
      </dsp:txXfrm>
    </dsp:sp>
    <dsp:sp modelId="{A90BEDE7-73D8-4FD1-A2BD-F7D0419EB49D}">
      <dsp:nvSpPr>
        <dsp:cNvPr id="0" name=""/>
        <dsp:cNvSpPr/>
      </dsp:nvSpPr>
      <dsp:spPr>
        <a:xfrm rot="5400000">
          <a:off x="-147295" y="2808090"/>
          <a:ext cx="981967" cy="687377"/>
        </a:xfrm>
        <a:prstGeom prst="chevron">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smtClean="0">
              <a:effectLst/>
            </a:rPr>
            <a:t>4</a:t>
          </a:r>
          <a:endParaRPr lang="en-US" sz="2000" b="0" kern="1200" dirty="0">
            <a:effectLst/>
          </a:endParaRPr>
        </a:p>
      </dsp:txBody>
      <dsp:txXfrm rot="-5400000">
        <a:off x="1" y="3004484"/>
        <a:ext cx="687377" cy="294590"/>
      </dsp:txXfrm>
    </dsp:sp>
    <dsp:sp modelId="{A9EFE2A9-47F2-4384-97E5-E6C02C83BF26}">
      <dsp:nvSpPr>
        <dsp:cNvPr id="0" name=""/>
        <dsp:cNvSpPr/>
      </dsp:nvSpPr>
      <dsp:spPr>
        <a:xfrm rot="5400000">
          <a:off x="4790224" y="-1442051"/>
          <a:ext cx="638278" cy="8843972"/>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effectLst/>
              <a:latin typeface="Century Gothic" panose="020B0502020202020204" pitchFamily="34" charset="0"/>
            </a:rPr>
            <a:t>Customization Remediation and its Migration</a:t>
          </a:r>
          <a:endParaRPr lang="en-US" sz="2000" b="0" kern="1200" dirty="0">
            <a:effectLst/>
          </a:endParaRPr>
        </a:p>
      </dsp:txBody>
      <dsp:txXfrm rot="-5400000">
        <a:off x="687377" y="2691954"/>
        <a:ext cx="8812814" cy="575962"/>
      </dsp:txXfrm>
    </dsp:sp>
    <dsp:sp modelId="{9EA16CAA-F529-44A0-9EED-F8667F7DC238}">
      <dsp:nvSpPr>
        <dsp:cNvPr id="0" name=""/>
        <dsp:cNvSpPr/>
      </dsp:nvSpPr>
      <dsp:spPr>
        <a:xfrm rot="5400000">
          <a:off x="-147295" y="3692982"/>
          <a:ext cx="981967" cy="687377"/>
        </a:xfrm>
        <a:prstGeom prst="chevron">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5</a:t>
          </a:r>
          <a:endParaRPr lang="en-US" sz="2000" kern="1200" dirty="0"/>
        </a:p>
      </dsp:txBody>
      <dsp:txXfrm rot="-5400000">
        <a:off x="1" y="3889376"/>
        <a:ext cx="687377" cy="294590"/>
      </dsp:txXfrm>
    </dsp:sp>
    <dsp:sp modelId="{9783C84B-29CA-4886-BE1A-4112F5604233}">
      <dsp:nvSpPr>
        <dsp:cNvPr id="0" name=""/>
        <dsp:cNvSpPr/>
      </dsp:nvSpPr>
      <dsp:spPr>
        <a:xfrm rot="5400000">
          <a:off x="4790224" y="-557159"/>
          <a:ext cx="638278" cy="8843972"/>
        </a:xfrm>
        <a:prstGeom prst="round2Same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smtClean="0">
              <a:effectLst/>
              <a:latin typeface="Century Gothic" panose="020B0502020202020204" pitchFamily="34" charset="0"/>
            </a:rPr>
            <a:t>Testing, Reconciling &amp; Training </a:t>
          </a:r>
          <a:endParaRPr lang="en-US" sz="2000" b="0" kern="1200" dirty="0">
            <a:effectLst/>
            <a:latin typeface="Century Gothic" panose="020B0502020202020204" pitchFamily="34" charset="0"/>
          </a:endParaRPr>
        </a:p>
      </dsp:txBody>
      <dsp:txXfrm rot="-5400000">
        <a:off x="687377" y="3576846"/>
        <a:ext cx="8812814" cy="575962"/>
      </dsp:txXfrm>
    </dsp:sp>
    <dsp:sp modelId="{3A4337AF-5D10-4D5E-9068-2B738D6B8470}">
      <dsp:nvSpPr>
        <dsp:cNvPr id="0" name=""/>
        <dsp:cNvSpPr/>
      </dsp:nvSpPr>
      <dsp:spPr>
        <a:xfrm rot="5400000">
          <a:off x="-147295" y="4577874"/>
          <a:ext cx="981967" cy="687377"/>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dirty="0" smtClean="0">
              <a:effectLst/>
            </a:rPr>
            <a:t>6</a:t>
          </a:r>
          <a:endParaRPr lang="en-US" sz="2000" b="0" kern="1200" dirty="0">
            <a:effectLst/>
          </a:endParaRPr>
        </a:p>
      </dsp:txBody>
      <dsp:txXfrm rot="-5400000">
        <a:off x="1" y="4774268"/>
        <a:ext cx="687377" cy="294590"/>
      </dsp:txXfrm>
    </dsp:sp>
    <dsp:sp modelId="{87731237-DF96-4989-9A90-D27215396D0A}">
      <dsp:nvSpPr>
        <dsp:cNvPr id="0" name=""/>
        <dsp:cNvSpPr/>
      </dsp:nvSpPr>
      <dsp:spPr>
        <a:xfrm rot="5400000">
          <a:off x="4790224" y="327731"/>
          <a:ext cx="638278" cy="884397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smtClean="0">
              <a:effectLst/>
              <a:latin typeface="Century Gothic" panose="020B0502020202020204" pitchFamily="34" charset="0"/>
            </a:rPr>
            <a:t>Prod Cutover Strategies &amp; Support Transition</a:t>
          </a:r>
          <a:endParaRPr lang="en-US" sz="2000" b="0" kern="1200" dirty="0">
            <a:effectLst/>
          </a:endParaRPr>
        </a:p>
      </dsp:txBody>
      <dsp:txXfrm rot="-5400000">
        <a:off x="687377" y="4461736"/>
        <a:ext cx="8812814" cy="57596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28E6B-7EA2-6244-960C-159F7266F368}" type="datetimeFigureOut">
              <a:rPr lang="en-US" smtClean="0"/>
              <a:t>21-Aug-18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345DB-A25A-B14F-859B-BDC0188E6D0B}" type="slidenum">
              <a:rPr lang="en-US" smtClean="0"/>
              <a:t>‹#›</a:t>
            </a:fld>
            <a:endParaRPr lang="en-US"/>
          </a:p>
        </p:txBody>
      </p:sp>
    </p:spTree>
    <p:extLst>
      <p:ext uri="{BB962C8B-B14F-4D97-AF65-F5344CB8AC3E}">
        <p14:creationId xmlns:p14="http://schemas.microsoft.com/office/powerpoint/2010/main" val="72702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a:t>
            </a:fld>
            <a:endParaRPr lang="en-US"/>
          </a:p>
        </p:txBody>
      </p:sp>
    </p:spTree>
    <p:extLst>
      <p:ext uri="{BB962C8B-B14F-4D97-AF65-F5344CB8AC3E}">
        <p14:creationId xmlns:p14="http://schemas.microsoft.com/office/powerpoint/2010/main" val="2897734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latin typeface="+mn-lt"/>
            </a:endParaRPr>
          </a:p>
        </p:txBody>
      </p:sp>
      <p:sp>
        <p:nvSpPr>
          <p:cNvPr id="4" name="Slide Number Placeholder 3"/>
          <p:cNvSpPr>
            <a:spLocks noGrp="1"/>
          </p:cNvSpPr>
          <p:nvPr>
            <p:ph type="sldNum" sz="quarter" idx="10"/>
          </p:nvPr>
        </p:nvSpPr>
        <p:spPr/>
        <p:txBody>
          <a:bodyPr/>
          <a:lstStyle/>
          <a:p>
            <a:fld id="{B2A345DB-A25A-B14F-859B-BDC0188E6D0B}" type="slidenum">
              <a:rPr lang="en-US" smtClean="0"/>
              <a:t>10</a:t>
            </a:fld>
            <a:endParaRPr lang="en-US"/>
          </a:p>
        </p:txBody>
      </p:sp>
    </p:spTree>
    <p:extLst>
      <p:ext uri="{BB962C8B-B14F-4D97-AF65-F5344CB8AC3E}">
        <p14:creationId xmlns:p14="http://schemas.microsoft.com/office/powerpoint/2010/main" val="629617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latin typeface="+mn-lt"/>
            </a:endParaRPr>
          </a:p>
        </p:txBody>
      </p:sp>
      <p:sp>
        <p:nvSpPr>
          <p:cNvPr id="4" name="Slide Number Placeholder 3"/>
          <p:cNvSpPr>
            <a:spLocks noGrp="1"/>
          </p:cNvSpPr>
          <p:nvPr>
            <p:ph type="sldNum" sz="quarter" idx="10"/>
          </p:nvPr>
        </p:nvSpPr>
        <p:spPr/>
        <p:txBody>
          <a:bodyPr/>
          <a:lstStyle/>
          <a:p>
            <a:fld id="{B2A345DB-A25A-B14F-859B-BDC0188E6D0B}" type="slidenum">
              <a:rPr lang="en-US" smtClean="0"/>
              <a:t>11</a:t>
            </a:fld>
            <a:endParaRPr lang="en-US"/>
          </a:p>
        </p:txBody>
      </p:sp>
    </p:spTree>
    <p:extLst>
      <p:ext uri="{BB962C8B-B14F-4D97-AF65-F5344CB8AC3E}">
        <p14:creationId xmlns:p14="http://schemas.microsoft.com/office/powerpoint/2010/main" val="299754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2A345DB-A25A-B14F-859B-BDC0188E6D0B}" type="slidenum">
              <a:rPr lang="en-US" smtClean="0"/>
              <a:t>12</a:t>
            </a:fld>
            <a:endParaRPr lang="en-US"/>
          </a:p>
        </p:txBody>
      </p:sp>
    </p:spTree>
    <p:extLst>
      <p:ext uri="{BB962C8B-B14F-4D97-AF65-F5344CB8AC3E}">
        <p14:creationId xmlns:p14="http://schemas.microsoft.com/office/powerpoint/2010/main" val="703130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345DB-A25A-B14F-859B-BDC0188E6D0B}" type="slidenum">
              <a:rPr lang="en-US" smtClean="0"/>
              <a:t>13</a:t>
            </a:fld>
            <a:endParaRPr lang="en-US"/>
          </a:p>
        </p:txBody>
      </p:sp>
    </p:spTree>
    <p:extLst>
      <p:ext uri="{BB962C8B-B14F-4D97-AF65-F5344CB8AC3E}">
        <p14:creationId xmlns:p14="http://schemas.microsoft.com/office/powerpoint/2010/main" val="321732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2A345DB-A25A-B14F-859B-BDC0188E6D0B}" type="slidenum">
              <a:rPr lang="en-US" smtClean="0"/>
              <a:t>14</a:t>
            </a:fld>
            <a:endParaRPr lang="en-US"/>
          </a:p>
        </p:txBody>
      </p:sp>
    </p:spTree>
    <p:extLst>
      <p:ext uri="{BB962C8B-B14F-4D97-AF65-F5344CB8AC3E}">
        <p14:creationId xmlns:p14="http://schemas.microsoft.com/office/powerpoint/2010/main" val="3122447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2A345DB-A25A-B14F-859B-BDC0188E6D0B}" type="slidenum">
              <a:rPr lang="en-US" smtClean="0"/>
              <a:t>15</a:t>
            </a:fld>
            <a:endParaRPr lang="en-US"/>
          </a:p>
        </p:txBody>
      </p:sp>
    </p:spTree>
    <p:extLst>
      <p:ext uri="{BB962C8B-B14F-4D97-AF65-F5344CB8AC3E}">
        <p14:creationId xmlns:p14="http://schemas.microsoft.com/office/powerpoint/2010/main" val="2433738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2A345DB-A25A-B14F-859B-BDC0188E6D0B}" type="slidenum">
              <a:rPr lang="en-US" smtClean="0"/>
              <a:t>16</a:t>
            </a:fld>
            <a:endParaRPr lang="en-US"/>
          </a:p>
        </p:txBody>
      </p:sp>
    </p:spTree>
    <p:extLst>
      <p:ext uri="{BB962C8B-B14F-4D97-AF65-F5344CB8AC3E}">
        <p14:creationId xmlns:p14="http://schemas.microsoft.com/office/powerpoint/2010/main" val="266625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2A345DB-A25A-B14F-859B-BDC0188E6D0B}" type="slidenum">
              <a:rPr lang="en-US" smtClean="0"/>
              <a:t>17</a:t>
            </a:fld>
            <a:endParaRPr lang="en-US"/>
          </a:p>
        </p:txBody>
      </p:sp>
    </p:spTree>
    <p:extLst>
      <p:ext uri="{BB962C8B-B14F-4D97-AF65-F5344CB8AC3E}">
        <p14:creationId xmlns:p14="http://schemas.microsoft.com/office/powerpoint/2010/main" val="1222678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2A345DB-A25A-B14F-859B-BDC0188E6D0B}" type="slidenum">
              <a:rPr lang="en-US" smtClean="0"/>
              <a:t>18</a:t>
            </a:fld>
            <a:endParaRPr lang="en-US"/>
          </a:p>
        </p:txBody>
      </p:sp>
    </p:spTree>
    <p:extLst>
      <p:ext uri="{BB962C8B-B14F-4D97-AF65-F5344CB8AC3E}">
        <p14:creationId xmlns:p14="http://schemas.microsoft.com/office/powerpoint/2010/main" val="3376021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2A345DB-A25A-B14F-859B-BDC0188E6D0B}" type="slidenum">
              <a:rPr lang="en-US" smtClean="0"/>
              <a:t>19</a:t>
            </a:fld>
            <a:endParaRPr lang="en-US"/>
          </a:p>
        </p:txBody>
      </p:sp>
    </p:spTree>
    <p:extLst>
      <p:ext uri="{BB962C8B-B14F-4D97-AF65-F5344CB8AC3E}">
        <p14:creationId xmlns:p14="http://schemas.microsoft.com/office/powerpoint/2010/main" val="85723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B2A345DB-A25A-B14F-859B-BDC0188E6D0B}" type="slidenum">
              <a:rPr lang="en-US" smtClean="0"/>
              <a:t>2</a:t>
            </a:fld>
            <a:endParaRPr lang="en-US"/>
          </a:p>
        </p:txBody>
      </p:sp>
    </p:spTree>
    <p:extLst>
      <p:ext uri="{BB962C8B-B14F-4D97-AF65-F5344CB8AC3E}">
        <p14:creationId xmlns:p14="http://schemas.microsoft.com/office/powerpoint/2010/main" val="2932821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2A345DB-A25A-B14F-859B-BDC0188E6D0B}" type="slidenum">
              <a:rPr lang="en-US" smtClean="0"/>
              <a:t>20</a:t>
            </a:fld>
            <a:endParaRPr lang="en-US"/>
          </a:p>
        </p:txBody>
      </p:sp>
    </p:spTree>
    <p:extLst>
      <p:ext uri="{BB962C8B-B14F-4D97-AF65-F5344CB8AC3E}">
        <p14:creationId xmlns:p14="http://schemas.microsoft.com/office/powerpoint/2010/main" val="722058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2A345DB-A25A-B14F-859B-BDC0188E6D0B}" type="slidenum">
              <a:rPr lang="en-US" smtClean="0"/>
              <a:t>21</a:t>
            </a:fld>
            <a:endParaRPr lang="en-US"/>
          </a:p>
        </p:txBody>
      </p:sp>
    </p:spTree>
    <p:extLst>
      <p:ext uri="{BB962C8B-B14F-4D97-AF65-F5344CB8AC3E}">
        <p14:creationId xmlns:p14="http://schemas.microsoft.com/office/powerpoint/2010/main" val="1170629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B2A345DB-A25A-B14F-859B-BDC0188E6D0B}" type="slidenum">
              <a:rPr lang="en-US" smtClean="0"/>
              <a:t>22</a:t>
            </a:fld>
            <a:endParaRPr lang="en-US"/>
          </a:p>
        </p:txBody>
      </p:sp>
    </p:spTree>
    <p:extLst>
      <p:ext uri="{BB962C8B-B14F-4D97-AF65-F5344CB8AC3E}">
        <p14:creationId xmlns:p14="http://schemas.microsoft.com/office/powerpoint/2010/main" val="521626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345DB-A25A-B14F-859B-BDC0188E6D0B}" type="slidenum">
              <a:rPr lang="en-US" smtClean="0"/>
              <a:t>23</a:t>
            </a:fld>
            <a:endParaRPr lang="en-US"/>
          </a:p>
        </p:txBody>
      </p:sp>
    </p:spTree>
    <p:extLst>
      <p:ext uri="{BB962C8B-B14F-4D97-AF65-F5344CB8AC3E}">
        <p14:creationId xmlns:p14="http://schemas.microsoft.com/office/powerpoint/2010/main" val="615149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24</a:t>
            </a:fld>
            <a:endParaRPr lang="en-US"/>
          </a:p>
        </p:txBody>
      </p:sp>
    </p:spTree>
    <p:extLst>
      <p:ext uri="{BB962C8B-B14F-4D97-AF65-F5344CB8AC3E}">
        <p14:creationId xmlns:p14="http://schemas.microsoft.com/office/powerpoint/2010/main" val="4253560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25</a:t>
            </a:fld>
            <a:endParaRPr lang="en-US"/>
          </a:p>
        </p:txBody>
      </p:sp>
    </p:spTree>
    <p:extLst>
      <p:ext uri="{BB962C8B-B14F-4D97-AF65-F5344CB8AC3E}">
        <p14:creationId xmlns:p14="http://schemas.microsoft.com/office/powerpoint/2010/main" val="4253560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26</a:t>
            </a:fld>
            <a:endParaRPr lang="en-US"/>
          </a:p>
        </p:txBody>
      </p:sp>
    </p:spTree>
    <p:extLst>
      <p:ext uri="{BB962C8B-B14F-4D97-AF65-F5344CB8AC3E}">
        <p14:creationId xmlns:p14="http://schemas.microsoft.com/office/powerpoint/2010/main" val="4253560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27</a:t>
            </a:fld>
            <a:endParaRPr lang="en-US"/>
          </a:p>
        </p:txBody>
      </p:sp>
    </p:spTree>
    <p:extLst>
      <p:ext uri="{BB962C8B-B14F-4D97-AF65-F5344CB8AC3E}">
        <p14:creationId xmlns:p14="http://schemas.microsoft.com/office/powerpoint/2010/main" val="4253560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28</a:t>
            </a:fld>
            <a:endParaRPr lang="en-US"/>
          </a:p>
        </p:txBody>
      </p:sp>
    </p:spTree>
    <p:extLst>
      <p:ext uri="{BB962C8B-B14F-4D97-AF65-F5344CB8AC3E}">
        <p14:creationId xmlns:p14="http://schemas.microsoft.com/office/powerpoint/2010/main" val="4253560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29</a:t>
            </a:fld>
            <a:endParaRPr lang="en-US"/>
          </a:p>
        </p:txBody>
      </p:sp>
    </p:spTree>
    <p:extLst>
      <p:ext uri="{BB962C8B-B14F-4D97-AF65-F5344CB8AC3E}">
        <p14:creationId xmlns:p14="http://schemas.microsoft.com/office/powerpoint/2010/main" val="425356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345DB-A25A-B14F-859B-BDC0188E6D0B}" type="slidenum">
              <a:rPr lang="en-US" smtClean="0"/>
              <a:t>3</a:t>
            </a:fld>
            <a:endParaRPr lang="en-US"/>
          </a:p>
        </p:txBody>
      </p:sp>
    </p:spTree>
    <p:extLst>
      <p:ext uri="{BB962C8B-B14F-4D97-AF65-F5344CB8AC3E}">
        <p14:creationId xmlns:p14="http://schemas.microsoft.com/office/powerpoint/2010/main" val="88681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30</a:t>
            </a:fld>
            <a:endParaRPr lang="en-US"/>
          </a:p>
        </p:txBody>
      </p:sp>
    </p:spTree>
    <p:extLst>
      <p:ext uri="{BB962C8B-B14F-4D97-AF65-F5344CB8AC3E}">
        <p14:creationId xmlns:p14="http://schemas.microsoft.com/office/powerpoint/2010/main" val="4253560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31</a:t>
            </a:fld>
            <a:endParaRPr lang="en-US"/>
          </a:p>
        </p:txBody>
      </p:sp>
    </p:spTree>
    <p:extLst>
      <p:ext uri="{BB962C8B-B14F-4D97-AF65-F5344CB8AC3E}">
        <p14:creationId xmlns:p14="http://schemas.microsoft.com/office/powerpoint/2010/main" val="4253560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32</a:t>
            </a:fld>
            <a:endParaRPr lang="en-US"/>
          </a:p>
        </p:txBody>
      </p:sp>
    </p:spTree>
    <p:extLst>
      <p:ext uri="{BB962C8B-B14F-4D97-AF65-F5344CB8AC3E}">
        <p14:creationId xmlns:p14="http://schemas.microsoft.com/office/powerpoint/2010/main" val="4253560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33</a:t>
            </a:fld>
            <a:endParaRPr lang="en-US"/>
          </a:p>
        </p:txBody>
      </p:sp>
    </p:spTree>
    <p:extLst>
      <p:ext uri="{BB962C8B-B14F-4D97-AF65-F5344CB8AC3E}">
        <p14:creationId xmlns:p14="http://schemas.microsoft.com/office/powerpoint/2010/main" val="2373062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345DB-A25A-B14F-859B-BDC0188E6D0B}" type="slidenum">
              <a:rPr lang="en-US" smtClean="0"/>
              <a:t>34</a:t>
            </a:fld>
            <a:endParaRPr lang="en-US"/>
          </a:p>
        </p:txBody>
      </p:sp>
    </p:spTree>
    <p:extLst>
      <p:ext uri="{BB962C8B-B14F-4D97-AF65-F5344CB8AC3E}">
        <p14:creationId xmlns:p14="http://schemas.microsoft.com/office/powerpoint/2010/main" val="1955356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35</a:t>
            </a:fld>
            <a:endParaRPr lang="en-US"/>
          </a:p>
        </p:txBody>
      </p:sp>
    </p:spTree>
    <p:extLst>
      <p:ext uri="{BB962C8B-B14F-4D97-AF65-F5344CB8AC3E}">
        <p14:creationId xmlns:p14="http://schemas.microsoft.com/office/powerpoint/2010/main" val="4253560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36</a:t>
            </a:fld>
            <a:endParaRPr lang="en-US"/>
          </a:p>
        </p:txBody>
      </p:sp>
    </p:spTree>
    <p:extLst>
      <p:ext uri="{BB962C8B-B14F-4D97-AF65-F5344CB8AC3E}">
        <p14:creationId xmlns:p14="http://schemas.microsoft.com/office/powerpoint/2010/main" val="1389185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latin typeface="+mn-lt"/>
              </a:rPr>
              <a:t>Online Patching- It u</a:t>
            </a:r>
            <a:r>
              <a:rPr lang="en-US" sz="1000" dirty="0" smtClean="0">
                <a:latin typeface="Century Gothic" panose="020B0502020202020204" pitchFamily="34" charset="0"/>
              </a:rPr>
              <a:t>ses the Oracle Database 11g Release 11.2.0.2 feature of edition-based redefinition to reduce significantly the downtime</a:t>
            </a:r>
          </a:p>
          <a:p>
            <a:endParaRPr lang="en-US" sz="1000" dirty="0" smtClean="0"/>
          </a:p>
          <a:p>
            <a:r>
              <a:rPr lang="en-US" sz="1000" dirty="0" smtClean="0"/>
              <a:t>Patching Support single file system--online patching environment requires two application tier file systems, one for the run edition and another for the patch edition. This enables to have a development environment with where custom code can be built and tested</a:t>
            </a:r>
            <a:r>
              <a:rPr lang="en-US" sz="1000" baseline="0" dirty="0" smtClean="0"/>
              <a:t> in</a:t>
            </a:r>
            <a:r>
              <a:rPr lang="en-US" sz="1000" dirty="0" smtClean="0"/>
              <a:t> a single file system.</a:t>
            </a:r>
          </a:p>
          <a:p>
            <a:endParaRPr lang="en-US" sz="1000" dirty="0" smtClean="0"/>
          </a:p>
          <a:p>
            <a:r>
              <a:rPr lang="en-US" sz="1000" dirty="0" smtClean="0"/>
              <a:t>Seed</a:t>
            </a:r>
            <a:r>
              <a:rPr lang="en-US" sz="1000" baseline="0" dirty="0" smtClean="0"/>
              <a:t> Data Change-During an online patching cycle, a copy of the “run </a:t>
            </a:r>
            <a:r>
              <a:rPr lang="en-US" sz="1000" baseline="0" dirty="0" err="1" smtClean="0"/>
              <a:t>rowset</a:t>
            </a:r>
            <a:r>
              <a:rPr lang="en-US" sz="1000" baseline="0" dirty="0" smtClean="0"/>
              <a:t>” is maintained, so that patching data rows does not affect the running application. Whenever an online patching cycle starts and seed data needs to be patched, a new copy is generated from the run copy, and the old copy is deleted during cleanup.</a:t>
            </a:r>
          </a:p>
          <a:p>
            <a:endParaRPr lang="en-US" sz="10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latin typeface="+mn-lt"/>
              </a:rPr>
              <a:t>Lightweight language- Allows EBS to support languages without providing translations or NLS patches. It allows users to enter data in the given language and generate reports in that language using the English UI.</a:t>
            </a:r>
          </a:p>
        </p:txBody>
      </p:sp>
      <p:sp>
        <p:nvSpPr>
          <p:cNvPr id="4" name="Slide Number Placeholder 3"/>
          <p:cNvSpPr>
            <a:spLocks noGrp="1"/>
          </p:cNvSpPr>
          <p:nvPr>
            <p:ph type="sldNum" sz="quarter" idx="10"/>
          </p:nvPr>
        </p:nvSpPr>
        <p:spPr/>
        <p:txBody>
          <a:bodyPr/>
          <a:lstStyle/>
          <a:p>
            <a:fld id="{B2A345DB-A25A-B14F-859B-BDC0188E6D0B}" type="slidenum">
              <a:rPr lang="en-US" smtClean="0"/>
              <a:t>37</a:t>
            </a:fld>
            <a:endParaRPr lang="en-US"/>
          </a:p>
        </p:txBody>
      </p:sp>
    </p:spTree>
    <p:extLst>
      <p:ext uri="{BB962C8B-B14F-4D97-AF65-F5344CB8AC3E}">
        <p14:creationId xmlns:p14="http://schemas.microsoft.com/office/powerpoint/2010/main" val="4273665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38</a:t>
            </a:fld>
            <a:endParaRPr lang="en-US"/>
          </a:p>
        </p:txBody>
      </p:sp>
    </p:spTree>
    <p:extLst>
      <p:ext uri="{BB962C8B-B14F-4D97-AF65-F5344CB8AC3E}">
        <p14:creationId xmlns:p14="http://schemas.microsoft.com/office/powerpoint/2010/main" val="4117662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345DB-A25A-B14F-859B-BDC0188E6D0B}" type="slidenum">
              <a:rPr lang="en-US" smtClean="0"/>
              <a:t>39</a:t>
            </a:fld>
            <a:endParaRPr lang="en-US"/>
          </a:p>
        </p:txBody>
      </p:sp>
    </p:spTree>
    <p:extLst>
      <p:ext uri="{BB962C8B-B14F-4D97-AF65-F5344CB8AC3E}">
        <p14:creationId xmlns:p14="http://schemas.microsoft.com/office/powerpoint/2010/main" val="336674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345DB-A25A-B14F-859B-BDC0188E6D0B}" type="slidenum">
              <a:rPr lang="en-US" smtClean="0"/>
              <a:t>4</a:t>
            </a:fld>
            <a:endParaRPr lang="en-US"/>
          </a:p>
        </p:txBody>
      </p:sp>
    </p:spTree>
    <p:extLst>
      <p:ext uri="{BB962C8B-B14F-4D97-AF65-F5344CB8AC3E}">
        <p14:creationId xmlns:p14="http://schemas.microsoft.com/office/powerpoint/2010/main" val="62284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5</a:t>
            </a:fld>
            <a:endParaRPr lang="en-US"/>
          </a:p>
        </p:txBody>
      </p:sp>
    </p:spTree>
    <p:extLst>
      <p:ext uri="{BB962C8B-B14F-4D97-AF65-F5344CB8AC3E}">
        <p14:creationId xmlns:p14="http://schemas.microsoft.com/office/powerpoint/2010/main" val="4253219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A345DB-A25A-B14F-859B-BDC0188E6D0B}" type="slidenum">
              <a:rPr lang="en-US" smtClean="0"/>
              <a:t>6</a:t>
            </a:fld>
            <a:endParaRPr lang="en-US"/>
          </a:p>
        </p:txBody>
      </p:sp>
    </p:spTree>
    <p:extLst>
      <p:ext uri="{BB962C8B-B14F-4D97-AF65-F5344CB8AC3E}">
        <p14:creationId xmlns:p14="http://schemas.microsoft.com/office/powerpoint/2010/main" val="458738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latin typeface="+mn-lt"/>
            </a:endParaRPr>
          </a:p>
        </p:txBody>
      </p:sp>
      <p:sp>
        <p:nvSpPr>
          <p:cNvPr id="4" name="Slide Number Placeholder 3"/>
          <p:cNvSpPr>
            <a:spLocks noGrp="1"/>
          </p:cNvSpPr>
          <p:nvPr>
            <p:ph type="sldNum" sz="quarter" idx="10"/>
          </p:nvPr>
        </p:nvSpPr>
        <p:spPr/>
        <p:txBody>
          <a:bodyPr/>
          <a:lstStyle/>
          <a:p>
            <a:fld id="{B2A345DB-A25A-B14F-859B-BDC0188E6D0B}" type="slidenum">
              <a:rPr lang="en-US" smtClean="0"/>
              <a:t>7</a:t>
            </a:fld>
            <a:endParaRPr lang="en-US"/>
          </a:p>
        </p:txBody>
      </p:sp>
    </p:spTree>
    <p:extLst>
      <p:ext uri="{BB962C8B-B14F-4D97-AF65-F5344CB8AC3E}">
        <p14:creationId xmlns:p14="http://schemas.microsoft.com/office/powerpoint/2010/main" val="2887880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latin typeface="+mn-lt"/>
            </a:endParaRPr>
          </a:p>
        </p:txBody>
      </p:sp>
      <p:sp>
        <p:nvSpPr>
          <p:cNvPr id="4" name="Slide Number Placeholder 3"/>
          <p:cNvSpPr>
            <a:spLocks noGrp="1"/>
          </p:cNvSpPr>
          <p:nvPr>
            <p:ph type="sldNum" sz="quarter" idx="10"/>
          </p:nvPr>
        </p:nvSpPr>
        <p:spPr/>
        <p:txBody>
          <a:bodyPr/>
          <a:lstStyle/>
          <a:p>
            <a:fld id="{B2A345DB-A25A-B14F-859B-BDC0188E6D0B}" type="slidenum">
              <a:rPr lang="en-US" smtClean="0"/>
              <a:t>8</a:t>
            </a:fld>
            <a:endParaRPr lang="en-US"/>
          </a:p>
        </p:txBody>
      </p:sp>
    </p:spTree>
    <p:extLst>
      <p:ext uri="{BB962C8B-B14F-4D97-AF65-F5344CB8AC3E}">
        <p14:creationId xmlns:p14="http://schemas.microsoft.com/office/powerpoint/2010/main" val="2674456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latin typeface="+mn-lt"/>
            </a:endParaRPr>
          </a:p>
        </p:txBody>
      </p:sp>
      <p:sp>
        <p:nvSpPr>
          <p:cNvPr id="4" name="Slide Number Placeholder 3"/>
          <p:cNvSpPr>
            <a:spLocks noGrp="1"/>
          </p:cNvSpPr>
          <p:nvPr>
            <p:ph type="sldNum" sz="quarter" idx="10"/>
          </p:nvPr>
        </p:nvSpPr>
        <p:spPr/>
        <p:txBody>
          <a:bodyPr/>
          <a:lstStyle/>
          <a:p>
            <a:fld id="{B2A345DB-A25A-B14F-859B-BDC0188E6D0B}" type="slidenum">
              <a:rPr lang="en-US" smtClean="0"/>
              <a:t>9</a:t>
            </a:fld>
            <a:endParaRPr lang="en-US"/>
          </a:p>
        </p:txBody>
      </p:sp>
    </p:spTree>
    <p:extLst>
      <p:ext uri="{BB962C8B-B14F-4D97-AF65-F5344CB8AC3E}">
        <p14:creationId xmlns:p14="http://schemas.microsoft.com/office/powerpoint/2010/main" val="230853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50876" y="1"/>
            <a:ext cx="8879390" cy="1035171"/>
          </a:xfrm>
        </p:spPr>
        <p:txBody>
          <a:bodyPr/>
          <a:lstStyle/>
          <a:p>
            <a:r>
              <a:rPr lang="en-US" dirty="0"/>
              <a:t>Click to edit Master title style</a:t>
            </a:r>
          </a:p>
        </p:txBody>
      </p:sp>
      <p:sp>
        <p:nvSpPr>
          <p:cNvPr id="4" name="Text Placeholder 2"/>
          <p:cNvSpPr>
            <a:spLocks noGrp="1"/>
          </p:cNvSpPr>
          <p:nvPr>
            <p:ph idx="1"/>
          </p:nvPr>
        </p:nvSpPr>
        <p:spPr>
          <a:xfrm>
            <a:off x="350877" y="1158950"/>
            <a:ext cx="10388009" cy="49760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3712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7" hasCustomPrompt="1"/>
          </p:nvPr>
        </p:nvSpPr>
        <p:spPr>
          <a:xfrm>
            <a:off x="8253413" y="2747305"/>
            <a:ext cx="2425700" cy="490537"/>
          </a:xfrm>
        </p:spPr>
        <p:txBody>
          <a:bodyPr>
            <a:normAutofit/>
          </a:bodyPr>
          <a:lstStyle>
            <a:lvl1pPr marL="0" indent="0">
              <a:buNone/>
              <a:defRPr sz="1800" b="1">
                <a:solidFill>
                  <a:srgbClr val="636462"/>
                </a:solidFill>
              </a:defRPr>
            </a:lvl1pPr>
          </a:lstStyle>
          <a:p>
            <a:pPr lvl="0"/>
            <a:r>
              <a:rPr lang="en-US" dirty="0"/>
              <a:t>123456789</a:t>
            </a:r>
          </a:p>
        </p:txBody>
      </p:sp>
      <p:sp>
        <p:nvSpPr>
          <p:cNvPr id="17" name="Text Placeholder 16"/>
          <p:cNvSpPr>
            <a:spLocks noGrp="1"/>
          </p:cNvSpPr>
          <p:nvPr>
            <p:ph type="body" sz="quarter" idx="18" hasCustomPrompt="1"/>
          </p:nvPr>
        </p:nvSpPr>
        <p:spPr>
          <a:xfrm>
            <a:off x="1774825" y="2376237"/>
            <a:ext cx="5843588" cy="154463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baseline="0">
                <a:solidFill>
                  <a:srgbClr val="E05439"/>
                </a:solidFill>
              </a:defRPr>
            </a:lvl1pPr>
          </a:lstStyle>
          <a:p>
            <a:pPr lvl="0"/>
            <a:r>
              <a:rPr lang="en-US" dirty="0"/>
              <a:t>Title of Presentation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Title of Presentation</a:t>
            </a:r>
          </a:p>
        </p:txBody>
      </p:sp>
      <p:sp>
        <p:nvSpPr>
          <p:cNvPr id="19" name="Text Placeholder 18"/>
          <p:cNvSpPr>
            <a:spLocks noGrp="1"/>
          </p:cNvSpPr>
          <p:nvPr>
            <p:ph type="body" sz="quarter" idx="19" hasCustomPrompt="1"/>
          </p:nvPr>
        </p:nvSpPr>
        <p:spPr>
          <a:xfrm>
            <a:off x="1774825" y="4293798"/>
            <a:ext cx="5843588" cy="1344612"/>
          </a:xfrm>
        </p:spPr>
        <p:txBody>
          <a:bodyPr>
            <a:noAutofit/>
          </a:bodyPr>
          <a:lstStyle>
            <a:lvl1pPr marL="0" indent="0">
              <a:buNone/>
              <a:defRPr sz="2800">
                <a:solidFill>
                  <a:srgbClr val="636462"/>
                </a:solidFill>
              </a:defRPr>
            </a:lvl1pPr>
          </a:lstStyle>
          <a:p>
            <a:pPr lvl="0"/>
            <a:r>
              <a:rPr lang="en-US" dirty="0"/>
              <a:t>This is a subtitle for the presentation that can be extended to three lines</a:t>
            </a:r>
          </a:p>
        </p:txBody>
      </p:sp>
      <p:sp>
        <p:nvSpPr>
          <p:cNvPr id="2" name="TextBox 1"/>
          <p:cNvSpPr txBox="1"/>
          <p:nvPr userDrawn="1"/>
        </p:nvSpPr>
        <p:spPr>
          <a:xfrm>
            <a:off x="8253024" y="2392487"/>
            <a:ext cx="2202251" cy="400110"/>
          </a:xfrm>
          <a:prstGeom prst="rect">
            <a:avLst/>
          </a:prstGeom>
          <a:noFill/>
        </p:spPr>
        <p:txBody>
          <a:bodyPr wrap="square" rtlCol="0">
            <a:spAutoFit/>
          </a:bodyPr>
          <a:lstStyle/>
          <a:p>
            <a:r>
              <a:rPr lang="en-US" sz="2000" b="1" i="0" dirty="0">
                <a:solidFill>
                  <a:srgbClr val="7C3A7A"/>
                </a:solidFill>
                <a:latin typeface="Arial" charset="0"/>
                <a:ea typeface="Arial" charset="0"/>
                <a:cs typeface="Arial" charset="0"/>
              </a:rPr>
              <a:t>Session ID:</a:t>
            </a:r>
          </a:p>
        </p:txBody>
      </p:sp>
      <p:sp>
        <p:nvSpPr>
          <p:cNvPr id="4" name="TextBox 3"/>
          <p:cNvSpPr txBox="1"/>
          <p:nvPr userDrawn="1"/>
        </p:nvSpPr>
        <p:spPr>
          <a:xfrm>
            <a:off x="8253025" y="3613925"/>
            <a:ext cx="2426089" cy="400110"/>
          </a:xfrm>
          <a:prstGeom prst="rect">
            <a:avLst/>
          </a:prstGeom>
          <a:noFill/>
        </p:spPr>
        <p:txBody>
          <a:bodyPr wrap="square" rtlCol="0">
            <a:spAutoFit/>
          </a:bodyPr>
          <a:lstStyle/>
          <a:p>
            <a:r>
              <a:rPr lang="en-US" sz="2000" b="1" i="1" dirty="0">
                <a:solidFill>
                  <a:srgbClr val="007698"/>
                </a:solidFill>
                <a:latin typeface="Arial" charset="0"/>
                <a:ea typeface="Arial" charset="0"/>
                <a:cs typeface="Arial" charset="0"/>
              </a:rPr>
              <a:t>Prepared by:</a:t>
            </a:r>
          </a:p>
        </p:txBody>
      </p:sp>
      <p:sp>
        <p:nvSpPr>
          <p:cNvPr id="16" name="Text Placeholder 6"/>
          <p:cNvSpPr>
            <a:spLocks noGrp="1"/>
          </p:cNvSpPr>
          <p:nvPr>
            <p:ph type="body" sz="quarter" idx="20" hasCustomPrompt="1"/>
          </p:nvPr>
        </p:nvSpPr>
        <p:spPr>
          <a:xfrm>
            <a:off x="8253024" y="5296480"/>
            <a:ext cx="3211513" cy="341930"/>
          </a:xfrm>
        </p:spPr>
        <p:txBody>
          <a:bodyPr>
            <a:normAutofit/>
          </a:bodyPr>
          <a:lstStyle>
            <a:lvl1pPr marL="0" indent="0">
              <a:buNone/>
              <a:defRPr sz="1600" baseline="0">
                <a:solidFill>
                  <a:srgbClr val="636462"/>
                </a:solidFill>
              </a:defRPr>
            </a:lvl1pPr>
          </a:lstStyle>
          <a:p>
            <a:pPr lvl="0"/>
            <a:r>
              <a:rPr lang="en-US" dirty="0"/>
              <a:t>Date</a:t>
            </a:r>
          </a:p>
        </p:txBody>
      </p:sp>
      <p:sp>
        <p:nvSpPr>
          <p:cNvPr id="18" name="Text Placeholder 6"/>
          <p:cNvSpPr>
            <a:spLocks noGrp="1"/>
          </p:cNvSpPr>
          <p:nvPr>
            <p:ph type="body" sz="quarter" idx="21" hasCustomPrompt="1"/>
          </p:nvPr>
        </p:nvSpPr>
        <p:spPr>
          <a:xfrm>
            <a:off x="8253024" y="3951867"/>
            <a:ext cx="3211513" cy="1247453"/>
          </a:xfrm>
        </p:spPr>
        <p:txBody>
          <a:bodyPr>
            <a:normAutofit/>
          </a:bodyPr>
          <a:lstStyle>
            <a:lvl1pPr marL="0" indent="0">
              <a:buNone/>
              <a:defRPr sz="1600" baseline="0">
                <a:solidFill>
                  <a:srgbClr val="636462"/>
                </a:solidFill>
              </a:defRPr>
            </a:lvl1pPr>
          </a:lstStyle>
          <a:p>
            <a:pPr lvl="0"/>
            <a:r>
              <a:rPr lang="en-US" dirty="0"/>
              <a:t>Name</a:t>
            </a:r>
            <a:br>
              <a:rPr lang="en-US" dirty="0"/>
            </a:br>
            <a:r>
              <a:rPr lang="en-US" dirty="0"/>
              <a:t>Title</a:t>
            </a:r>
            <a:br>
              <a:rPr lang="en-US" dirty="0"/>
            </a:br>
            <a:r>
              <a:rPr lang="en-US" dirty="0"/>
              <a:t>Company</a:t>
            </a:r>
            <a:br>
              <a:rPr lang="en-US" dirty="0"/>
            </a:br>
            <a:r>
              <a:rPr lang="en-US" dirty="0"/>
              <a:t>Twitter Handle</a:t>
            </a:r>
          </a:p>
        </p:txBody>
      </p:sp>
      <p:sp>
        <p:nvSpPr>
          <p:cNvPr id="9" name="TextBox 8"/>
          <p:cNvSpPr txBox="1"/>
          <p:nvPr userDrawn="1"/>
        </p:nvSpPr>
        <p:spPr>
          <a:xfrm>
            <a:off x="1774825" y="6166888"/>
            <a:ext cx="5843588" cy="307777"/>
          </a:xfrm>
          <a:prstGeom prst="rect">
            <a:avLst/>
          </a:prstGeom>
          <a:noFill/>
        </p:spPr>
        <p:txBody>
          <a:bodyPr wrap="square" rtlCol="0">
            <a:spAutoFit/>
          </a:bodyPr>
          <a:lstStyle/>
          <a:p>
            <a:r>
              <a:rPr lang="en-US" sz="1400" i="1" dirty="0">
                <a:solidFill>
                  <a:srgbClr val="636462"/>
                </a:solidFill>
                <a:latin typeface="Arial" charset="0"/>
                <a:ea typeface="Arial" charset="0"/>
                <a:cs typeface="Arial" charset="0"/>
              </a:rPr>
              <a:t>Remember to complete your evaluation for this session within the app!</a:t>
            </a:r>
          </a:p>
        </p:txBody>
      </p:sp>
    </p:spTree>
    <p:extLst>
      <p:ext uri="{BB962C8B-B14F-4D97-AF65-F5344CB8AC3E}">
        <p14:creationId xmlns:p14="http://schemas.microsoft.com/office/powerpoint/2010/main" val="37091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169931"/>
            <a:ext cx="5601419" cy="4571650"/>
          </a:xfrm>
        </p:spPr>
        <p:txBody>
          <a:bodyPr anchor="t">
            <a:noAutofit/>
          </a:bodyPr>
          <a:lstStyle>
            <a:lvl1pPr>
              <a:defRPr sz="4000">
                <a:solidFill>
                  <a:schemeClr val="bg1"/>
                </a:solidFill>
              </a:defRPr>
            </a:lvl1pPr>
          </a:lstStyle>
          <a:p>
            <a:r>
              <a:rPr lang="en-US" dirty="0"/>
              <a:t>Divider Slide</a:t>
            </a:r>
          </a:p>
        </p:txBody>
      </p:sp>
    </p:spTree>
    <p:extLst>
      <p:ext uri="{BB962C8B-B14F-4D97-AF65-F5344CB8AC3E}">
        <p14:creationId xmlns:p14="http://schemas.microsoft.com/office/powerpoint/2010/main" val="129643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169931"/>
            <a:ext cx="5601419" cy="4805567"/>
          </a:xfrm>
        </p:spPr>
        <p:txBody>
          <a:bodyPr anchor="t">
            <a:normAutofit/>
          </a:bodyPr>
          <a:lstStyle>
            <a:lvl1pPr>
              <a:defRPr sz="4000">
                <a:solidFill>
                  <a:schemeClr val="bg1"/>
                </a:solidFill>
              </a:defRPr>
            </a:lvl1pPr>
          </a:lstStyle>
          <a:p>
            <a:r>
              <a:rPr lang="en-US" dirty="0"/>
              <a:t>Divider Slide</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169931"/>
            <a:ext cx="5601419" cy="4933157"/>
          </a:xfrm>
        </p:spPr>
        <p:txBody>
          <a:bodyPr anchor="t">
            <a:normAutofit/>
          </a:bodyPr>
          <a:lstStyle>
            <a:lvl1pPr>
              <a:defRPr sz="4000">
                <a:solidFill>
                  <a:schemeClr val="bg1"/>
                </a:solidFill>
              </a:defRPr>
            </a:lvl1pPr>
          </a:lstStyle>
          <a:p>
            <a:r>
              <a:rPr lang="en-US" dirty="0"/>
              <a:t>Divider Slide</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7" hasCustomPrompt="1"/>
          </p:nvPr>
        </p:nvSpPr>
        <p:spPr>
          <a:xfrm>
            <a:off x="3033299" y="5305658"/>
            <a:ext cx="3103186" cy="490537"/>
          </a:xfrm>
        </p:spPr>
        <p:txBody>
          <a:bodyPr>
            <a:normAutofit/>
          </a:bodyPr>
          <a:lstStyle>
            <a:lvl1pPr marL="0" indent="0" algn="ctr">
              <a:buNone/>
              <a:defRPr sz="1800" b="1">
                <a:solidFill>
                  <a:srgbClr val="636462"/>
                </a:solidFill>
              </a:defRPr>
            </a:lvl1pPr>
          </a:lstStyle>
          <a:p>
            <a:pPr lvl="0"/>
            <a:r>
              <a:rPr lang="en-US" dirty="0"/>
              <a:t>123456789</a:t>
            </a:r>
          </a:p>
        </p:txBody>
      </p:sp>
      <p:sp>
        <p:nvSpPr>
          <p:cNvPr id="17" name="Text Placeholder 16"/>
          <p:cNvSpPr>
            <a:spLocks noGrp="1"/>
          </p:cNvSpPr>
          <p:nvPr>
            <p:ph type="body" sz="quarter" idx="18" hasCustomPrompt="1"/>
          </p:nvPr>
        </p:nvSpPr>
        <p:spPr>
          <a:xfrm>
            <a:off x="1774825" y="2376237"/>
            <a:ext cx="5843588" cy="1047448"/>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5400" b="1" baseline="0">
                <a:solidFill>
                  <a:srgbClr val="E05439"/>
                </a:solidFill>
              </a:defRPr>
            </a:lvl1pPr>
          </a:lstStyle>
          <a:p>
            <a:pPr lvl="0"/>
            <a:r>
              <a:rPr lang="en-US" dirty="0"/>
              <a:t>Q&amp;A</a:t>
            </a:r>
          </a:p>
        </p:txBody>
      </p:sp>
      <p:sp>
        <p:nvSpPr>
          <p:cNvPr id="19" name="Text Placeholder 18"/>
          <p:cNvSpPr>
            <a:spLocks noGrp="1"/>
          </p:cNvSpPr>
          <p:nvPr>
            <p:ph type="body" sz="quarter" idx="19" hasCustomPrompt="1"/>
          </p:nvPr>
        </p:nvSpPr>
        <p:spPr>
          <a:xfrm>
            <a:off x="1774825" y="3606445"/>
            <a:ext cx="5843588" cy="689108"/>
          </a:xfrm>
        </p:spPr>
        <p:txBody>
          <a:bodyPr>
            <a:noAutofit/>
          </a:bodyPr>
          <a:lstStyle>
            <a:lvl1pPr marL="0" indent="0" algn="ctr">
              <a:buNone/>
              <a:defRPr sz="2800">
                <a:solidFill>
                  <a:srgbClr val="636462"/>
                </a:solidFill>
              </a:defRPr>
            </a:lvl1pPr>
          </a:lstStyle>
          <a:p>
            <a:pPr lvl="0"/>
            <a:r>
              <a:rPr lang="en-US" dirty="0"/>
              <a:t>Presenter’s email</a:t>
            </a:r>
          </a:p>
        </p:txBody>
      </p:sp>
      <p:sp>
        <p:nvSpPr>
          <p:cNvPr id="2" name="TextBox 1"/>
          <p:cNvSpPr txBox="1"/>
          <p:nvPr userDrawn="1"/>
        </p:nvSpPr>
        <p:spPr>
          <a:xfrm>
            <a:off x="3483767" y="4829672"/>
            <a:ext cx="2202251" cy="400110"/>
          </a:xfrm>
          <a:prstGeom prst="rect">
            <a:avLst/>
          </a:prstGeom>
          <a:noFill/>
        </p:spPr>
        <p:txBody>
          <a:bodyPr wrap="square" rtlCol="0">
            <a:spAutoFit/>
          </a:bodyPr>
          <a:lstStyle/>
          <a:p>
            <a:pPr algn="ctr"/>
            <a:r>
              <a:rPr lang="en-US" sz="2000" b="1" i="0" dirty="0">
                <a:solidFill>
                  <a:srgbClr val="7C3A7A"/>
                </a:solidFill>
                <a:latin typeface="Arial" charset="0"/>
                <a:ea typeface="Arial" charset="0"/>
                <a:cs typeface="Arial" charset="0"/>
              </a:rPr>
              <a:t>Session ID:</a:t>
            </a:r>
          </a:p>
        </p:txBody>
      </p:sp>
      <p:sp>
        <p:nvSpPr>
          <p:cNvPr id="9" name="TextBox 8"/>
          <p:cNvSpPr txBox="1"/>
          <p:nvPr userDrawn="1"/>
        </p:nvSpPr>
        <p:spPr>
          <a:xfrm>
            <a:off x="1774825" y="6166888"/>
            <a:ext cx="5843588" cy="307777"/>
          </a:xfrm>
          <a:prstGeom prst="rect">
            <a:avLst/>
          </a:prstGeom>
          <a:noFill/>
        </p:spPr>
        <p:txBody>
          <a:bodyPr wrap="square" rtlCol="0">
            <a:spAutoFit/>
          </a:bodyPr>
          <a:lstStyle/>
          <a:p>
            <a:r>
              <a:rPr lang="en-US" sz="1400" i="1" dirty="0">
                <a:solidFill>
                  <a:srgbClr val="636462"/>
                </a:solidFill>
                <a:latin typeface="Arial" charset="0"/>
                <a:ea typeface="Arial" charset="0"/>
                <a:cs typeface="Arial" charset="0"/>
              </a:rPr>
              <a:t>Remember to complete your evaluation for this session within the app!</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3" y="319175"/>
            <a:ext cx="8620663" cy="10351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2" y="1613140"/>
            <a:ext cx="10233803" cy="4451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3276000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62" r:id="rId4"/>
    <p:sldLayoutId id="2147483663" r:id="rId5"/>
    <p:sldLayoutId id="2147483664" r:id="rId6"/>
  </p:sldLayoutIdLst>
  <p:hf hdr="0" ftr="0" dt="0"/>
  <p:txStyles>
    <p:titleStyle>
      <a:lvl1pPr algn="l" defTabSz="457200" rtl="0" eaLnBrk="1" latinLnBrk="0" hangingPunct="1">
        <a:spcBef>
          <a:spcPct val="0"/>
        </a:spcBef>
        <a:buNone/>
        <a:defRPr sz="3000" b="1" kern="1200">
          <a:solidFill>
            <a:srgbClr val="E0543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partner.oracle.com/" TargetMode="External"/><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fontScale="85000" lnSpcReduction="20000"/>
          </a:bodyPr>
          <a:lstStyle/>
          <a:p>
            <a:r>
              <a:rPr lang="en-US" dirty="0">
                <a:solidFill>
                  <a:srgbClr val="494A48"/>
                </a:solidFill>
                <a:effectLst>
                  <a:outerShdw blurRad="38100" dist="38100" dir="2700000" algn="tl">
                    <a:srgbClr val="000000">
                      <a:alpha val="43137"/>
                    </a:srgbClr>
                  </a:outerShdw>
                </a:effectLst>
                <a:latin typeface="Century Gothic" panose="020B0502020202020204" pitchFamily="34" charset="0"/>
              </a:rPr>
              <a:t/>
            </a:r>
            <a:br>
              <a:rPr lang="en-US" dirty="0">
                <a:solidFill>
                  <a:srgbClr val="494A48"/>
                </a:solidFill>
                <a:effectLst>
                  <a:outerShdw blurRad="38100" dist="38100" dir="2700000" algn="tl">
                    <a:srgbClr val="000000">
                      <a:alpha val="43137"/>
                    </a:srgbClr>
                  </a:outerShdw>
                </a:effectLst>
                <a:latin typeface="Century Gothic" panose="020B0502020202020204" pitchFamily="34" charset="0"/>
              </a:rPr>
            </a:br>
            <a:r>
              <a:rPr lang="en-US" dirty="0" smtClean="0">
                <a:solidFill>
                  <a:srgbClr val="60615F"/>
                </a:solidFill>
                <a:latin typeface="Century Gothic" panose="020B0502020202020204" pitchFamily="34" charset="0"/>
              </a:rPr>
              <a:t>10419</a:t>
            </a:r>
            <a:endParaRPr lang="en-US" dirty="0">
              <a:solidFill>
                <a:srgbClr val="60615F"/>
              </a:solidFill>
              <a:latin typeface="Century Gothic" panose="020B0502020202020204" pitchFamily="34" charset="0"/>
            </a:endParaRPr>
          </a:p>
        </p:txBody>
      </p:sp>
      <p:sp>
        <p:nvSpPr>
          <p:cNvPr id="3" name="Text Placeholder 2"/>
          <p:cNvSpPr>
            <a:spLocks noGrp="1"/>
          </p:cNvSpPr>
          <p:nvPr>
            <p:ph type="body" sz="quarter" idx="18"/>
          </p:nvPr>
        </p:nvSpPr>
        <p:spPr>
          <a:xfrm>
            <a:off x="1340286" y="2389251"/>
            <a:ext cx="6651320" cy="1932228"/>
          </a:xfrm>
          <a:effectLst>
            <a:outerShdw blurRad="50800" dist="50800" dir="5400000" algn="ctr" rotWithShape="0">
              <a:schemeClr val="bg1">
                <a:lumMod val="85000"/>
              </a:schemeClr>
            </a:outerShdw>
          </a:effectLst>
          <a:scene3d>
            <a:camera prst="orthographicFront"/>
            <a:lightRig rig="threePt" dir="t"/>
          </a:scene3d>
          <a:sp3d>
            <a:bevelT w="165100" prst="coolSlant"/>
          </a:sp3d>
        </p:spPr>
        <p:txBody>
          <a:bodyPr>
            <a:normAutofit fontScale="77500" lnSpcReduction="20000"/>
          </a:bodyPr>
          <a:lstStyle/>
          <a:p>
            <a:pPr algn="ctr"/>
            <a:r>
              <a:rPr lang="en-US" sz="4600" b="0" dirty="0">
                <a:solidFill>
                  <a:srgbClr val="C73B1F"/>
                </a:solidFill>
                <a:effectLst>
                  <a:outerShdw blurRad="50800" dist="50800" dir="5400000" algn="ctr" rotWithShape="0">
                    <a:schemeClr val="bg2">
                      <a:lumMod val="75000"/>
                    </a:schemeClr>
                  </a:outerShdw>
                </a:effectLst>
                <a:latin typeface="Century Gothic" panose="020B0502020202020204" pitchFamily="34" charset="0"/>
              </a:rPr>
              <a:t>E-Business Suite 12.2.7 Upgrade - A Comprehensive Methodology and </a:t>
            </a:r>
            <a:r>
              <a:rPr lang="en-US" sz="4600" b="0" dirty="0" smtClean="0">
                <a:solidFill>
                  <a:srgbClr val="C73B1F"/>
                </a:solidFill>
                <a:effectLst>
                  <a:outerShdw blurRad="50800" dist="50800" dir="5400000" algn="ctr" rotWithShape="0">
                    <a:schemeClr val="bg2">
                      <a:lumMod val="75000"/>
                    </a:schemeClr>
                  </a:outerShdw>
                </a:effectLst>
                <a:latin typeface="Century Gothic" panose="020B0502020202020204" pitchFamily="34" charset="0"/>
              </a:rPr>
              <a:t>Roadmap</a:t>
            </a:r>
            <a:endParaRPr lang="en-US" b="0" dirty="0">
              <a:solidFill>
                <a:srgbClr val="C73B1F"/>
              </a:solidFill>
              <a:effectLst>
                <a:outerShdw blurRad="50800" dist="50800" dir="5400000" algn="ctr" rotWithShape="0">
                  <a:schemeClr val="bg2">
                    <a:lumMod val="75000"/>
                  </a:schemeClr>
                </a:outerShdw>
              </a:effectLst>
            </a:endParaRPr>
          </a:p>
        </p:txBody>
      </p:sp>
      <p:sp>
        <p:nvSpPr>
          <p:cNvPr id="4" name="Text Placeholder 3"/>
          <p:cNvSpPr>
            <a:spLocks noGrp="1"/>
          </p:cNvSpPr>
          <p:nvPr>
            <p:ph type="body" sz="quarter" idx="19"/>
          </p:nvPr>
        </p:nvSpPr>
        <p:spPr>
          <a:xfrm>
            <a:off x="1603332" y="4509370"/>
            <a:ext cx="6015081" cy="1352810"/>
          </a:xfrm>
        </p:spPr>
        <p:txBody>
          <a:bodyPr/>
          <a:lstStyle/>
          <a:p>
            <a:r>
              <a:rPr lang="en-US" sz="1600" dirty="0" smtClean="0">
                <a:latin typeface="Century Gothic" panose="020B0502020202020204" pitchFamily="34" charset="0"/>
              </a:rPr>
              <a:t>New </a:t>
            </a:r>
            <a:r>
              <a:rPr lang="en-US" sz="1600" dirty="0">
                <a:latin typeface="Century Gothic" panose="020B0502020202020204" pitchFamily="34" charset="0"/>
              </a:rPr>
              <a:t>features and enhancements of Key </a:t>
            </a:r>
            <a:r>
              <a:rPr lang="en-US" sz="1600" dirty="0" smtClean="0">
                <a:latin typeface="Century Gothic" panose="020B0502020202020204" pitchFamily="34" charset="0"/>
              </a:rPr>
              <a:t>process/modules, Innovative </a:t>
            </a:r>
            <a:r>
              <a:rPr lang="en-US" sz="1600" dirty="0">
                <a:latin typeface="Century Gothic" panose="020B0502020202020204" pitchFamily="34" charset="0"/>
              </a:rPr>
              <a:t>Migration &amp; Cutover </a:t>
            </a:r>
            <a:r>
              <a:rPr lang="en-US" sz="1600" dirty="0" smtClean="0">
                <a:latin typeface="Century Gothic" panose="020B0502020202020204" pitchFamily="34" charset="0"/>
              </a:rPr>
              <a:t>strategies, Case </a:t>
            </a:r>
            <a:r>
              <a:rPr lang="en-US" sz="1600" dirty="0" smtClean="0">
                <a:latin typeface="Century Gothic" panose="020B0502020202020204" pitchFamily="34" charset="0"/>
              </a:rPr>
              <a:t>studies, Lessons Learned and Migration to Cloud</a:t>
            </a:r>
            <a:endParaRPr lang="en-US" sz="1600" dirty="0">
              <a:latin typeface="Century Gothic" panose="020B0502020202020204" pitchFamily="34" charset="0"/>
            </a:endParaRPr>
          </a:p>
        </p:txBody>
      </p:sp>
      <p:sp>
        <p:nvSpPr>
          <p:cNvPr id="5" name="Text Placeholder 4"/>
          <p:cNvSpPr>
            <a:spLocks noGrp="1"/>
          </p:cNvSpPr>
          <p:nvPr>
            <p:ph type="body" sz="quarter" idx="20"/>
          </p:nvPr>
        </p:nvSpPr>
        <p:spPr/>
        <p:txBody>
          <a:bodyPr>
            <a:normAutofit/>
          </a:bodyPr>
          <a:lstStyle/>
          <a:p>
            <a:r>
              <a:rPr lang="en-US" b="1" dirty="0" smtClean="0">
                <a:solidFill>
                  <a:srgbClr val="71736F"/>
                </a:solidFill>
                <a:latin typeface="Century Gothic" panose="020B0502020202020204" pitchFamily="34" charset="0"/>
              </a:rPr>
              <a:t>21-AUG-2018</a:t>
            </a:r>
            <a:endParaRPr lang="en-US" b="1" dirty="0">
              <a:solidFill>
                <a:srgbClr val="71736F"/>
              </a:solidFill>
              <a:latin typeface="Century Gothic" panose="020B0502020202020204" pitchFamily="34" charset="0"/>
            </a:endParaRPr>
          </a:p>
        </p:txBody>
      </p:sp>
      <p:sp>
        <p:nvSpPr>
          <p:cNvPr id="6" name="Text Placeholder 5"/>
          <p:cNvSpPr>
            <a:spLocks noGrp="1"/>
          </p:cNvSpPr>
          <p:nvPr>
            <p:ph type="body" sz="quarter" idx="21"/>
          </p:nvPr>
        </p:nvSpPr>
        <p:spPr/>
        <p:txBody>
          <a:bodyPr/>
          <a:lstStyle/>
          <a:p>
            <a:r>
              <a:rPr lang="en-US" b="1" dirty="0" smtClean="0">
                <a:solidFill>
                  <a:srgbClr val="71736F"/>
                </a:solidFill>
                <a:latin typeface="Century Gothic" panose="020B0502020202020204" pitchFamily="34" charset="0"/>
              </a:rPr>
              <a:t>VIMALATHITHAN M</a:t>
            </a:r>
          </a:p>
          <a:p>
            <a:r>
              <a:rPr lang="en-US" b="1" dirty="0" smtClean="0">
                <a:solidFill>
                  <a:srgbClr val="71736F"/>
                </a:solidFill>
                <a:latin typeface="Century Gothic" panose="020B0502020202020204" pitchFamily="34" charset="0"/>
              </a:rPr>
              <a:t>PROJECT LEAD</a:t>
            </a:r>
          </a:p>
          <a:p>
            <a:r>
              <a:rPr lang="en-US" b="1" dirty="0" smtClean="0">
                <a:solidFill>
                  <a:srgbClr val="71736F"/>
                </a:solidFill>
                <a:latin typeface="Century Gothic" panose="020B0502020202020204" pitchFamily="34" charset="0"/>
              </a:rPr>
              <a:t>DOYENSYS</a:t>
            </a:r>
          </a:p>
        </p:txBody>
      </p:sp>
    </p:spTree>
    <p:extLst>
      <p:ext uri="{BB962C8B-B14F-4D97-AF65-F5344CB8AC3E}">
        <p14:creationId xmlns:p14="http://schemas.microsoft.com/office/powerpoint/2010/main" val="296921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t>
            </a:r>
            <a:r>
              <a:rPr lang="en-US" b="0" dirty="0" smtClean="0">
                <a:latin typeface="Century Gothic" panose="020B0502020202020204" pitchFamily="34" charset="0"/>
              </a:rPr>
              <a:t>Order Management</a:t>
            </a:r>
            <a:r>
              <a:rPr lang="en-US" b="0" dirty="0">
                <a:latin typeface="Century Gothic" panose="020B0502020202020204" pitchFamily="34" charset="0"/>
              </a:rPr>
              <a:t/>
            </a:r>
            <a:br>
              <a:rPr lang="en-US" b="0"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p:cNvSpPr>
            <a:spLocks noGrp="1"/>
          </p:cNvSpPr>
          <p:nvPr>
            <p:ph idx="1"/>
          </p:nvPr>
        </p:nvSpPr>
        <p:spPr>
          <a:xfrm>
            <a:off x="350877" y="685800"/>
            <a:ext cx="10388009" cy="5886450"/>
          </a:xfrm>
        </p:spPr>
        <p:txBody>
          <a:bodyPr>
            <a:normAutofit/>
          </a:bodyPr>
          <a:lstStyle/>
          <a:p>
            <a:pPr marL="0" indent="0">
              <a:buNone/>
            </a:pPr>
            <a:endParaRPr lang="en-US" sz="2000" dirty="0" smtClean="0">
              <a:latin typeface="Century Gothic" panose="020B0502020202020204" pitchFamily="34" charset="0"/>
            </a:endParaRPr>
          </a:p>
          <a:p>
            <a:pPr marL="0" indent="0">
              <a:buNone/>
            </a:pPr>
            <a:r>
              <a:rPr lang="en-US" sz="2000" b="1" dirty="0">
                <a:latin typeface="Century Gothic" panose="020B0502020202020204" pitchFamily="34" charset="0"/>
              </a:rPr>
              <a:t>Oracle Order Management</a:t>
            </a:r>
          </a:p>
          <a:p>
            <a:r>
              <a:rPr lang="en-US" sz="2000" dirty="0">
                <a:latin typeface="Century Gothic" panose="020B0502020202020204" pitchFamily="34" charset="0"/>
              </a:rPr>
              <a:t>Service Item Support in Promotional Modifiers</a:t>
            </a:r>
          </a:p>
          <a:p>
            <a:r>
              <a:rPr lang="en-US" sz="2000" dirty="0">
                <a:latin typeface="Century Gothic" panose="020B0502020202020204" pitchFamily="34" charset="0"/>
              </a:rPr>
              <a:t>Support of Non-Continuous Price Breaks and allow gaps</a:t>
            </a:r>
          </a:p>
          <a:p>
            <a:r>
              <a:rPr lang="en-US" sz="2000" dirty="0">
                <a:latin typeface="Century Gothic" panose="020B0502020202020204" pitchFamily="34" charset="0"/>
              </a:rPr>
              <a:t>Tax Calculation on Freight Charges in OM instead of AR</a:t>
            </a:r>
          </a:p>
          <a:p>
            <a:r>
              <a:rPr lang="en-US" sz="2000" dirty="0">
                <a:latin typeface="Century Gothic" panose="020B0502020202020204" pitchFamily="34" charset="0"/>
              </a:rPr>
              <a:t>User Defined Attributes (UDA) - To add several additional fields to the order header and line.</a:t>
            </a:r>
          </a:p>
          <a:p>
            <a:r>
              <a:rPr lang="en-US" sz="2000" dirty="0">
                <a:latin typeface="Century Gothic" panose="020B0502020202020204" pitchFamily="34" charset="0"/>
              </a:rPr>
              <a:t>Credit Tolerance for Honoring Manually Released Credit Check Holds</a:t>
            </a:r>
          </a:p>
          <a:p>
            <a:r>
              <a:rPr lang="en-US" sz="2000" dirty="0">
                <a:latin typeface="Century Gothic" panose="020B0502020202020204" pitchFamily="34" charset="0"/>
              </a:rPr>
              <a:t>Excluding Reserved Lines from Scheduling</a:t>
            </a:r>
          </a:p>
          <a:p>
            <a:r>
              <a:rPr lang="en-US" sz="2000" dirty="0">
                <a:latin typeface="Century Gothic" panose="020B0502020202020204" pitchFamily="34" charset="0"/>
              </a:rPr>
              <a:t>Scheduling Enhancements </a:t>
            </a:r>
          </a:p>
          <a:p>
            <a:pPr lvl="1"/>
            <a:r>
              <a:rPr lang="en-US" dirty="0">
                <a:latin typeface="Century Gothic" panose="020B0502020202020204" pitchFamily="34" charset="0"/>
              </a:rPr>
              <a:t>Partial Available </a:t>
            </a:r>
            <a:r>
              <a:rPr lang="en-US" dirty="0" err="1">
                <a:latin typeface="Century Gothic" panose="020B0502020202020204" pitchFamily="34" charset="0"/>
              </a:rPr>
              <a:t>Qty</a:t>
            </a:r>
            <a:r>
              <a:rPr lang="en-US" dirty="0">
                <a:latin typeface="Century Gothic" panose="020B0502020202020204" pitchFamily="34" charset="0"/>
              </a:rPr>
              <a:t>-&gt;Split &amp; Schedule/Split &amp; Substitute</a:t>
            </a:r>
          </a:p>
          <a:p>
            <a:pPr lvl="1"/>
            <a:r>
              <a:rPr lang="en-US" dirty="0">
                <a:latin typeface="Century Gothic" panose="020B0502020202020204" pitchFamily="34" charset="0"/>
              </a:rPr>
              <a:t>Order Fulfillment based on the Secondary UOM</a:t>
            </a:r>
          </a:p>
          <a:p>
            <a:r>
              <a:rPr lang="en-US" sz="2000" dirty="0">
                <a:latin typeface="Century Gothic" panose="020B0502020202020204" pitchFamily="34" charset="0"/>
              </a:rPr>
              <a:t>Item Substitution and </a:t>
            </a:r>
            <a:r>
              <a:rPr lang="en-US" sz="2000" dirty="0">
                <a:solidFill>
                  <a:srgbClr val="000000"/>
                </a:solidFill>
                <a:latin typeface="Century Gothic" panose="020B0502020202020204" pitchFamily="34" charset="0"/>
              </a:rPr>
              <a:t>Manual Line Splits </a:t>
            </a:r>
            <a:r>
              <a:rPr lang="en-US" sz="2000" dirty="0">
                <a:latin typeface="Century Gothic" panose="020B0502020202020204" pitchFamily="34" charset="0"/>
              </a:rPr>
              <a:t>on Internal Sales Orders</a:t>
            </a:r>
          </a:p>
          <a:p>
            <a:r>
              <a:rPr lang="en-US" sz="2000" dirty="0">
                <a:latin typeface="Century Gothic" panose="020B0502020202020204" pitchFamily="34" charset="0"/>
              </a:rPr>
              <a:t>Integration OM with AME</a:t>
            </a:r>
          </a:p>
          <a:p>
            <a:r>
              <a:rPr lang="en-US" sz="2000" dirty="0">
                <a:latin typeface="Century Gothic" panose="020B0502020202020204" pitchFamily="34" charset="0"/>
              </a:rPr>
              <a:t>HTML User Interface for Order Management</a:t>
            </a:r>
          </a:p>
          <a:p>
            <a:endParaRPr lang="en-US" sz="2000" dirty="0"/>
          </a:p>
          <a:p>
            <a:endParaRPr lang="en-US" sz="2000" dirty="0">
              <a:latin typeface="Century Gothic" panose="020B0502020202020204" pitchFamily="34" charset="0"/>
            </a:endParaRPr>
          </a:p>
        </p:txBody>
      </p:sp>
    </p:spTree>
    <p:extLst>
      <p:ext uri="{BB962C8B-B14F-4D97-AF65-F5344CB8AC3E}">
        <p14:creationId xmlns:p14="http://schemas.microsoft.com/office/powerpoint/2010/main" val="907416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t>
            </a:r>
            <a:r>
              <a:rPr lang="en-US" b="0" dirty="0" smtClean="0">
                <a:latin typeface="Century Gothic" panose="020B0502020202020204" pitchFamily="34" charset="0"/>
              </a:rPr>
              <a:t>Purchasing &amp; Inventory</a:t>
            </a:r>
            <a:br>
              <a:rPr lang="en-US" b="0" dirty="0" smtClean="0">
                <a:latin typeface="Century Gothic" panose="020B0502020202020204" pitchFamily="34" charset="0"/>
              </a:rPr>
            </a:br>
            <a:endParaRPr lang="en-US" dirty="0">
              <a:latin typeface="Century Gothic" panose="020B0502020202020204" pitchFamily="34" charset="0"/>
            </a:endParaRPr>
          </a:p>
        </p:txBody>
      </p:sp>
      <p:sp>
        <p:nvSpPr>
          <p:cNvPr id="3" name="Content Placeholder 2"/>
          <p:cNvSpPr>
            <a:spLocks noGrp="1"/>
          </p:cNvSpPr>
          <p:nvPr>
            <p:ph idx="1"/>
          </p:nvPr>
        </p:nvSpPr>
        <p:spPr>
          <a:xfrm>
            <a:off x="350877" y="685800"/>
            <a:ext cx="10388009" cy="5886450"/>
          </a:xfrm>
        </p:spPr>
        <p:txBody>
          <a:bodyPr>
            <a:normAutofit fontScale="92500" lnSpcReduction="20000"/>
          </a:bodyPr>
          <a:lstStyle/>
          <a:p>
            <a:pPr marL="0" indent="0">
              <a:buNone/>
            </a:pPr>
            <a:endParaRPr lang="en-US" sz="2400" dirty="0" smtClean="0">
              <a:latin typeface="Century Gothic" panose="020B0502020202020204" pitchFamily="34" charset="0"/>
            </a:endParaRPr>
          </a:p>
          <a:p>
            <a:pPr marL="0" indent="0">
              <a:buNone/>
            </a:pPr>
            <a:r>
              <a:rPr lang="en-US" sz="2000" b="1" dirty="0" smtClean="0">
                <a:latin typeface="Century Gothic" panose="020B0502020202020204" pitchFamily="34" charset="0"/>
              </a:rPr>
              <a:t>Oracle </a:t>
            </a:r>
            <a:r>
              <a:rPr lang="en-US" sz="2000" b="1" dirty="0">
                <a:latin typeface="Century Gothic" panose="020B0502020202020204" pitchFamily="34" charset="0"/>
              </a:rPr>
              <a:t>Purchasing &amp; </a:t>
            </a:r>
            <a:r>
              <a:rPr lang="en-US" sz="2000" b="1" dirty="0" err="1">
                <a:latin typeface="Century Gothic" panose="020B0502020202020204" pitchFamily="34" charset="0"/>
              </a:rPr>
              <a:t>iProcurement</a:t>
            </a:r>
            <a:endParaRPr lang="en-US" sz="2000" b="1" dirty="0">
              <a:latin typeface="Century Gothic" panose="020B0502020202020204" pitchFamily="34" charset="0"/>
            </a:endParaRPr>
          </a:p>
          <a:p>
            <a:r>
              <a:rPr lang="en-US" sz="2000" dirty="0">
                <a:latin typeface="Century Gothic" panose="020B0502020202020204" pitchFamily="34" charset="0"/>
              </a:rPr>
              <a:t>Visibility of Item Master Attachments in Item Search</a:t>
            </a:r>
          </a:p>
          <a:p>
            <a:r>
              <a:rPr lang="en-US" sz="2000" dirty="0">
                <a:latin typeface="Century Gothic" panose="020B0502020202020204" pitchFamily="34" charset="0"/>
              </a:rPr>
              <a:t>One-Step Checkout- View shopping cart &amp; submit the requisition with a single click.</a:t>
            </a:r>
          </a:p>
          <a:p>
            <a:r>
              <a:rPr lang="en-US" sz="2000" dirty="0">
                <a:latin typeface="Century Gothic" panose="020B0502020202020204" pitchFamily="34" charset="0"/>
              </a:rPr>
              <a:t>Support for Foreign Currency in Catalog Request</a:t>
            </a:r>
          </a:p>
          <a:p>
            <a:r>
              <a:rPr lang="en-US" sz="2000" dirty="0">
                <a:latin typeface="Century Gothic" panose="020B0502020202020204" pitchFamily="34" charset="0"/>
              </a:rPr>
              <a:t>Spot Buy Purchases Privileged Requesters-  Convert </a:t>
            </a:r>
            <a:r>
              <a:rPr lang="en-US" sz="2000" dirty="0" err="1">
                <a:latin typeface="Century Gothic" panose="020B0502020202020204" pitchFamily="34" charset="0"/>
              </a:rPr>
              <a:t>Req</a:t>
            </a:r>
            <a:r>
              <a:rPr lang="en-US" sz="2000" dirty="0">
                <a:latin typeface="Century Gothic" panose="020B0502020202020204" pitchFamily="34" charset="0"/>
              </a:rPr>
              <a:t> to PO, New Supplier Creation </a:t>
            </a:r>
          </a:p>
          <a:p>
            <a:r>
              <a:rPr lang="en-US" sz="2000" dirty="0">
                <a:latin typeface="Century Gothic" panose="020B0502020202020204" pitchFamily="34" charset="0"/>
              </a:rPr>
              <a:t>Web service for importing requisitions</a:t>
            </a:r>
          </a:p>
          <a:p>
            <a:r>
              <a:rPr lang="en-US" sz="2000" dirty="0">
                <a:latin typeface="Century Gothic" panose="020B0502020202020204" pitchFamily="34" charset="0"/>
              </a:rPr>
              <a:t>Extension Hooks for Additional custom validations in PO</a:t>
            </a:r>
          </a:p>
          <a:p>
            <a:r>
              <a:rPr lang="en-US" sz="2000" dirty="0">
                <a:latin typeface="Century Gothic" panose="020B0502020202020204" pitchFamily="34" charset="0"/>
              </a:rPr>
              <a:t>Create or modify purchase order lines using Spreadsheet/Web ADI</a:t>
            </a:r>
          </a:p>
          <a:p>
            <a:r>
              <a:rPr lang="en-US" sz="2000" dirty="0">
                <a:latin typeface="Century Gothic" panose="020B0502020202020204" pitchFamily="34" charset="0"/>
              </a:rPr>
              <a:t>Notification to Requester when requisition converted to PO</a:t>
            </a:r>
          </a:p>
          <a:p>
            <a:pPr marL="0" indent="0">
              <a:buNone/>
            </a:pPr>
            <a:endParaRPr lang="en-US" sz="2000" b="1" dirty="0" smtClean="0">
              <a:latin typeface="Century Gothic" panose="020B0502020202020204" pitchFamily="34" charset="0"/>
            </a:endParaRPr>
          </a:p>
          <a:p>
            <a:pPr marL="0" indent="0">
              <a:buNone/>
            </a:pPr>
            <a:r>
              <a:rPr lang="en-US" sz="2000" b="1" dirty="0" smtClean="0">
                <a:latin typeface="Century Gothic" panose="020B0502020202020204" pitchFamily="34" charset="0"/>
              </a:rPr>
              <a:t>Oracle </a:t>
            </a:r>
            <a:r>
              <a:rPr lang="en-US" sz="2000" b="1" dirty="0">
                <a:latin typeface="Century Gothic" panose="020B0502020202020204" pitchFamily="34" charset="0"/>
              </a:rPr>
              <a:t>Inventory</a:t>
            </a:r>
          </a:p>
          <a:p>
            <a:r>
              <a:rPr lang="en-US" sz="2000" dirty="0">
                <a:latin typeface="Century Gothic" panose="020B0502020202020204" pitchFamily="34" charset="0"/>
              </a:rPr>
              <a:t>Return to Vendor enhancement</a:t>
            </a:r>
          </a:p>
          <a:p>
            <a:pPr lvl="1"/>
            <a:r>
              <a:rPr lang="en-US" dirty="0">
                <a:latin typeface="Century Gothic" panose="020B0502020202020204" pitchFamily="34" charset="0"/>
              </a:rPr>
              <a:t>Create in AR and track in Shipping </a:t>
            </a:r>
          </a:p>
          <a:p>
            <a:pPr lvl="1"/>
            <a:r>
              <a:rPr lang="en-US" dirty="0">
                <a:latin typeface="Century Gothic" panose="020B0502020202020204" pitchFamily="34" charset="0"/>
              </a:rPr>
              <a:t>Request without a PO</a:t>
            </a:r>
          </a:p>
          <a:p>
            <a:pPr lvl="1"/>
            <a:r>
              <a:rPr lang="en-US" dirty="0">
                <a:latin typeface="Century Gothic" panose="020B0502020202020204" pitchFamily="34" charset="0"/>
              </a:rPr>
              <a:t>Return material from any warehouse</a:t>
            </a:r>
          </a:p>
          <a:p>
            <a:r>
              <a:rPr lang="en-US" sz="2000" dirty="0">
                <a:latin typeface="Century Gothic" panose="020B0502020202020204" pitchFamily="34" charset="0"/>
              </a:rPr>
              <a:t>Public APIs for UOM</a:t>
            </a:r>
          </a:p>
          <a:p>
            <a:r>
              <a:rPr lang="en-US" sz="2000" dirty="0">
                <a:latin typeface="Century Gothic" panose="020B0502020202020204" pitchFamily="34" charset="0"/>
              </a:rPr>
              <a:t>Transaction Status Summary window for Receiving Open Interface (ROI) transactions</a:t>
            </a:r>
          </a:p>
          <a:p>
            <a:r>
              <a:rPr lang="en-US" sz="2000" dirty="0">
                <a:latin typeface="Century Gothic" panose="020B0502020202020204" pitchFamily="34" charset="0"/>
              </a:rPr>
              <a:t>New HTML User Interfaces for Receiving , Shipping &amp; Reservations </a:t>
            </a:r>
          </a:p>
          <a:p>
            <a:endParaRPr lang="en-US" sz="2000" dirty="0">
              <a:latin typeface="Century Gothic" panose="020B0502020202020204" pitchFamily="34" charset="0"/>
            </a:endParaRPr>
          </a:p>
          <a:p>
            <a:endParaRPr lang="en-US" sz="2000" dirty="0"/>
          </a:p>
          <a:p>
            <a:endParaRPr lang="en-US" dirty="0">
              <a:latin typeface="Century Gothic" panose="020B0502020202020204" pitchFamily="34" charset="0"/>
            </a:endParaRPr>
          </a:p>
        </p:txBody>
      </p:sp>
    </p:spTree>
    <p:extLst>
      <p:ext uri="{BB962C8B-B14F-4D97-AF65-F5344CB8AC3E}">
        <p14:creationId xmlns:p14="http://schemas.microsoft.com/office/powerpoint/2010/main" val="3877133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smtClean="0">
                <a:latin typeface="Century Gothic" panose="020B0502020202020204" pitchFamily="34" charset="0"/>
              </a:rPr>
              <a:t/>
            </a:r>
            <a:br>
              <a:rPr lang="en-US" sz="2800" b="0" dirty="0" smtClean="0">
                <a:latin typeface="Century Gothic" panose="020B0502020202020204" pitchFamily="34" charset="0"/>
              </a:rPr>
            </a:br>
            <a:r>
              <a:rPr lang="en-US" sz="2800" b="0" dirty="0" smtClean="0">
                <a:latin typeface="Century Gothic" panose="020B0502020202020204" pitchFamily="34" charset="0"/>
              </a:rPr>
              <a:t>EBS </a:t>
            </a:r>
            <a:r>
              <a:rPr lang="en-US" sz="2800" b="0" dirty="0">
                <a:latin typeface="Century Gothic" panose="020B0502020202020204" pitchFamily="34" charset="0"/>
              </a:rPr>
              <a:t>12.2 Key Enhancement By Product Family</a:t>
            </a:r>
            <a:endParaRPr lang="en-US" dirty="0">
              <a:latin typeface="Century Gothic" panose="020B0502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1" y="1161485"/>
            <a:ext cx="11282516" cy="4991394"/>
          </a:xfrm>
          <a:prstGeom prst="rect">
            <a:avLst/>
          </a:prstGeom>
        </p:spPr>
      </p:pic>
    </p:spTree>
    <p:extLst>
      <p:ext uri="{BB962C8B-B14F-4D97-AF65-F5344CB8AC3E}">
        <p14:creationId xmlns:p14="http://schemas.microsoft.com/office/powerpoint/2010/main" val="386126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1169931"/>
            <a:ext cx="8070937" cy="4805567"/>
          </a:xfrm>
        </p:spPr>
        <p:txBody>
          <a:bodyPr/>
          <a:lstStyle/>
          <a:p>
            <a:r>
              <a:rPr lang="en-US" b="0" dirty="0" smtClean="0">
                <a:latin typeface="Century Gothic" panose="020B0502020202020204" pitchFamily="34" charset="0"/>
              </a:rPr>
              <a:t/>
            </a:r>
            <a:br>
              <a:rPr lang="en-US" b="0" dirty="0" smtClean="0">
                <a:latin typeface="Century Gothic" panose="020B0502020202020204" pitchFamily="34" charset="0"/>
              </a:rPr>
            </a:br>
            <a:r>
              <a:rPr lang="en-US" b="0" dirty="0">
                <a:latin typeface="Century Gothic" panose="020B0502020202020204" pitchFamily="34" charset="0"/>
              </a:rPr>
              <a:t/>
            </a:r>
            <a:br>
              <a:rPr lang="en-US" b="0" dirty="0">
                <a:latin typeface="Century Gothic" panose="020B0502020202020204" pitchFamily="34" charset="0"/>
              </a:rPr>
            </a:br>
            <a:r>
              <a:rPr lang="en-US" sz="4400" b="0" dirty="0" smtClean="0">
                <a:latin typeface="Century Gothic" panose="020B0502020202020204" pitchFamily="34" charset="0"/>
              </a:rPr>
              <a:t>EBS Road Map</a:t>
            </a:r>
            <a:endParaRPr lang="en-US" sz="4400" dirty="0">
              <a:latin typeface="Century Gothic" panose="020B0502020202020204" pitchFamily="34" charset="0"/>
            </a:endParaRPr>
          </a:p>
        </p:txBody>
      </p:sp>
    </p:spTree>
    <p:extLst>
      <p:ext uri="{BB962C8B-B14F-4D97-AF65-F5344CB8AC3E}">
        <p14:creationId xmlns:p14="http://schemas.microsoft.com/office/powerpoint/2010/main" val="2771006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t>
            </a:r>
            <a:r>
              <a:rPr lang="en-US" sz="2800" b="0" dirty="0">
                <a:latin typeface="Century Gothic" panose="020B0502020202020204" pitchFamily="34" charset="0"/>
              </a:rPr>
              <a:t>EBS Roadmap</a:t>
            </a:r>
            <a:endParaRPr lang="en-US" dirty="0">
              <a:latin typeface="Century Gothic" panose="020B0502020202020204" pitchFamily="34" charset="0"/>
            </a:endParaRPr>
          </a:p>
        </p:txBody>
      </p:sp>
      <p:pic>
        <p:nvPicPr>
          <p:cNvPr id="4" name="Content Placeholder 5"/>
          <p:cNvPicPr>
            <a:picLocks noGrp="1" noChangeAspect="1"/>
          </p:cNvPicPr>
          <p:nvPr>
            <p:ph idx="1"/>
          </p:nvPr>
        </p:nvPicPr>
        <p:blipFill>
          <a:blip r:embed="rId3"/>
          <a:stretch>
            <a:fillRect/>
          </a:stretch>
        </p:blipFill>
        <p:spPr>
          <a:xfrm>
            <a:off x="682516" y="1158875"/>
            <a:ext cx="9725244" cy="4976813"/>
          </a:xfrm>
          <a:prstGeom prst="rect">
            <a:avLst/>
          </a:prstGeom>
        </p:spPr>
      </p:pic>
    </p:spTree>
    <p:extLst>
      <p:ext uri="{BB962C8B-B14F-4D97-AF65-F5344CB8AC3E}">
        <p14:creationId xmlns:p14="http://schemas.microsoft.com/office/powerpoint/2010/main" val="1489869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t>
            </a:r>
            <a:r>
              <a:rPr lang="en-US" sz="2800" b="0" dirty="0">
                <a:latin typeface="Century Gothic" panose="020B0502020202020204" pitchFamily="34" charset="0"/>
              </a:rPr>
              <a:t>EBS Investment &amp; Roadmap</a:t>
            </a:r>
            <a:endParaRPr lang="en-US" dirty="0">
              <a:latin typeface="Century Gothic" panose="020B0502020202020204" pitchFamily="34" charset="0"/>
            </a:endParaRPr>
          </a:p>
        </p:txBody>
      </p:sp>
      <p:pic>
        <p:nvPicPr>
          <p:cNvPr id="4" name="Content Placeholder 5"/>
          <p:cNvPicPr>
            <a:picLocks noGrp="1" noChangeAspect="1"/>
          </p:cNvPicPr>
          <p:nvPr>
            <p:ph idx="1"/>
          </p:nvPr>
        </p:nvPicPr>
        <p:blipFill>
          <a:blip r:embed="rId3"/>
          <a:stretch>
            <a:fillRect/>
          </a:stretch>
        </p:blipFill>
        <p:spPr>
          <a:xfrm>
            <a:off x="350877" y="977099"/>
            <a:ext cx="10034916" cy="5158590"/>
          </a:xfrm>
          <a:prstGeom prst="rect">
            <a:avLst/>
          </a:prstGeom>
        </p:spPr>
      </p:pic>
    </p:spTree>
    <p:extLst>
      <p:ext uri="{BB962C8B-B14F-4D97-AF65-F5344CB8AC3E}">
        <p14:creationId xmlns:p14="http://schemas.microsoft.com/office/powerpoint/2010/main" val="501590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t>
            </a:r>
            <a:r>
              <a:rPr lang="en-US" sz="2800" b="0" dirty="0">
                <a:latin typeface="Century Gothic" panose="020B0502020202020204" pitchFamily="34" charset="0"/>
              </a:rPr>
              <a:t>EBS New UI &amp; Mobile Apps</a:t>
            </a:r>
            <a:endParaRPr lang="en-US" dirty="0">
              <a:latin typeface="Century Gothic" panose="020B0502020202020204" pitchFamily="34" charset="0"/>
            </a:endParaRPr>
          </a:p>
        </p:txBody>
      </p:sp>
      <p:pic>
        <p:nvPicPr>
          <p:cNvPr id="4" name="Content Placeholder 2"/>
          <p:cNvPicPr>
            <a:picLocks noGrp="1" noChangeAspect="1"/>
          </p:cNvPicPr>
          <p:nvPr>
            <p:ph idx="1"/>
          </p:nvPr>
        </p:nvPicPr>
        <p:blipFill>
          <a:blip r:embed="rId3"/>
          <a:stretch>
            <a:fillRect/>
          </a:stretch>
        </p:blipFill>
        <p:spPr>
          <a:xfrm>
            <a:off x="695333" y="1158875"/>
            <a:ext cx="9699610" cy="4976813"/>
          </a:xfrm>
          <a:prstGeom prst="rect">
            <a:avLst/>
          </a:prstGeom>
        </p:spPr>
      </p:pic>
    </p:spTree>
    <p:extLst>
      <p:ext uri="{BB962C8B-B14F-4D97-AF65-F5344CB8AC3E}">
        <p14:creationId xmlns:p14="http://schemas.microsoft.com/office/powerpoint/2010/main" val="2694396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t>
            </a:r>
            <a:r>
              <a:rPr lang="en-US" sz="2800" b="0" dirty="0">
                <a:latin typeface="Century Gothic" panose="020B0502020202020204" pitchFamily="34" charset="0"/>
              </a:rPr>
              <a:t>EBS Mobile Apps</a:t>
            </a:r>
            <a:endParaRPr lang="en-US" dirty="0">
              <a:latin typeface="Century Gothic" panose="020B0502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744538" y="1161256"/>
            <a:ext cx="9601200" cy="4972050"/>
          </a:xfrm>
          <a:prstGeom prst="rect">
            <a:avLst/>
          </a:prstGeom>
        </p:spPr>
      </p:pic>
    </p:spTree>
    <p:extLst>
      <p:ext uri="{BB962C8B-B14F-4D97-AF65-F5344CB8AC3E}">
        <p14:creationId xmlns:p14="http://schemas.microsoft.com/office/powerpoint/2010/main" val="2136561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latin typeface="Century Gothic" panose="020B0502020202020204" pitchFamily="34" charset="0"/>
              </a:rPr>
              <a:t>EBS On Cloud</a:t>
            </a:r>
            <a:endParaRPr lang="en-US" dirty="0">
              <a:latin typeface="Century Gothic" panose="020B0502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696300" y="1158875"/>
            <a:ext cx="9697675" cy="4976813"/>
          </a:xfrm>
          <a:prstGeom prst="rect">
            <a:avLst/>
          </a:prstGeom>
        </p:spPr>
      </p:pic>
    </p:spTree>
    <p:extLst>
      <p:ext uri="{BB962C8B-B14F-4D97-AF65-F5344CB8AC3E}">
        <p14:creationId xmlns:p14="http://schemas.microsoft.com/office/powerpoint/2010/main" val="271385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t>
            </a:r>
            <a:r>
              <a:rPr lang="en-US" sz="2800" b="0" dirty="0">
                <a:latin typeface="Century Gothic" panose="020B0502020202020204" pitchFamily="34" charset="0"/>
              </a:rPr>
              <a:t>EBS On Cloud</a:t>
            </a:r>
            <a:endParaRPr lang="en-US" dirty="0">
              <a:latin typeface="Century Gothic" panose="020B0502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1754188" y="1313656"/>
            <a:ext cx="7581900" cy="4667250"/>
          </a:xfrm>
          <a:prstGeom prst="rect">
            <a:avLst/>
          </a:prstGeom>
        </p:spPr>
      </p:pic>
    </p:spTree>
    <p:extLst>
      <p:ext uri="{BB962C8B-B14F-4D97-AF65-F5344CB8AC3E}">
        <p14:creationId xmlns:p14="http://schemas.microsoft.com/office/powerpoint/2010/main" val="2780978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P</a:t>
            </a:r>
            <a:r>
              <a:rPr lang="en-US" b="0" dirty="0" smtClean="0">
                <a:latin typeface="Century Gothic" panose="020B0502020202020204" pitchFamily="34" charset="0"/>
              </a:rPr>
              <a:t>resenter </a:t>
            </a:r>
            <a:r>
              <a:rPr lang="en-US" b="0" dirty="0">
                <a:latin typeface="Century Gothic" panose="020B0502020202020204" pitchFamily="34" charset="0"/>
              </a:rPr>
              <a:t>I</a:t>
            </a:r>
            <a:r>
              <a:rPr lang="en-US" b="0" dirty="0" smtClean="0">
                <a:latin typeface="Century Gothic" panose="020B0502020202020204" pitchFamily="34" charset="0"/>
              </a:rPr>
              <a:t>nformation</a:t>
            </a:r>
            <a:r>
              <a:rPr lang="en-US" b="0" dirty="0">
                <a:latin typeface="Century Gothic" panose="020B0502020202020204" pitchFamily="34" charset="0"/>
              </a:rPr>
              <a:t/>
            </a:r>
            <a:br>
              <a:rPr lang="en-US" b="0"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p:cNvSpPr>
            <a:spLocks noGrp="1"/>
          </p:cNvSpPr>
          <p:nvPr>
            <p:ph idx="1"/>
          </p:nvPr>
        </p:nvSpPr>
        <p:spPr>
          <a:xfrm>
            <a:off x="350878" y="1158950"/>
            <a:ext cx="6463282" cy="4976037"/>
          </a:xfrm>
        </p:spPr>
        <p:txBody>
          <a:bodyPr>
            <a:normAutofit/>
          </a:bodyPr>
          <a:lstStyle/>
          <a:p>
            <a:r>
              <a:rPr lang="en-US" sz="2000" dirty="0">
                <a:latin typeface="Century Gothic" panose="020B0502020202020204" pitchFamily="34" charset="0"/>
              </a:rPr>
              <a:t>Working as Project Lead with Doyen Systems Pvt. Ltd. India</a:t>
            </a:r>
          </a:p>
          <a:p>
            <a:r>
              <a:rPr lang="en-US" sz="2000" dirty="0">
                <a:latin typeface="Century Gothic" panose="020B0502020202020204" pitchFamily="34" charset="0"/>
              </a:rPr>
              <a:t>Oracle Cloud Certified Specialist with around 14 years of experience in Oracle Consulting, Implementation, Upgrade and Product support of various applications releases.</a:t>
            </a:r>
          </a:p>
          <a:p>
            <a:r>
              <a:rPr lang="en-US" sz="2000" dirty="0">
                <a:latin typeface="Century Gothic" panose="020B0502020202020204" pitchFamily="34" charset="0"/>
              </a:rPr>
              <a:t>Extensively worked in Finance, SCM, HRMS and Custom modules </a:t>
            </a:r>
          </a:p>
          <a:p>
            <a:r>
              <a:rPr lang="en-US" sz="2000" dirty="0" smtClean="0">
                <a:latin typeface="Century Gothic" panose="020B0502020202020204" pitchFamily="34" charset="0"/>
              </a:rPr>
              <a:t>Worked </a:t>
            </a:r>
            <a:r>
              <a:rPr lang="en-US" sz="2000" dirty="0">
                <a:latin typeface="Century Gothic" panose="020B0502020202020204" pitchFamily="34" charset="0"/>
              </a:rPr>
              <a:t>on varied projects across the geographical locations and different project challenges.</a:t>
            </a:r>
          </a:p>
          <a:p>
            <a:r>
              <a:rPr lang="en-US" sz="2000" dirty="0">
                <a:latin typeface="Century Gothic" panose="020B0502020202020204" pitchFamily="34" charset="0"/>
              </a:rPr>
              <a:t>Presented papers in various OAUG events.</a:t>
            </a:r>
          </a:p>
          <a:p>
            <a:endParaRPr lang="en-US" dirty="0">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5241" y="947490"/>
            <a:ext cx="2247690" cy="3367850"/>
          </a:xfrm>
          <a:prstGeom prst="rect">
            <a:avLst/>
          </a:prstGeom>
        </p:spPr>
      </p:pic>
      <p:sp>
        <p:nvSpPr>
          <p:cNvPr id="6" name="TextBox 5"/>
          <p:cNvSpPr txBox="1"/>
          <p:nvPr/>
        </p:nvSpPr>
        <p:spPr>
          <a:xfrm>
            <a:off x="7368800" y="4559473"/>
            <a:ext cx="2680571"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Century Gothic" panose="020B0502020202020204" pitchFamily="34" charset="0"/>
              </a:rPr>
              <a:t>Vimal</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48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t>
            </a:r>
            <a:r>
              <a:rPr lang="en-US" sz="2800" b="0" dirty="0">
                <a:latin typeface="Century Gothic" panose="020B0502020202020204" pitchFamily="34" charset="0"/>
              </a:rPr>
              <a:t>EBS 12.2.7 – Adoption Choices</a:t>
            </a:r>
            <a:endParaRPr lang="en-US" dirty="0">
              <a:latin typeface="Century Gothic" panose="020B0502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350876" y="1519084"/>
            <a:ext cx="9993239" cy="4188541"/>
          </a:xfrm>
          <a:prstGeom prst="rect">
            <a:avLst/>
          </a:prstGeom>
        </p:spPr>
      </p:pic>
    </p:spTree>
    <p:extLst>
      <p:ext uri="{BB962C8B-B14F-4D97-AF65-F5344CB8AC3E}">
        <p14:creationId xmlns:p14="http://schemas.microsoft.com/office/powerpoint/2010/main" val="2085155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t>
            </a:r>
            <a:r>
              <a:rPr lang="en-US" sz="2800" b="0" dirty="0">
                <a:latin typeface="Century Gothic" panose="020B0502020202020204" pitchFamily="34" charset="0"/>
              </a:rPr>
              <a:t>EBS </a:t>
            </a:r>
            <a:r>
              <a:rPr lang="en-US" sz="2800" b="0" dirty="0" smtClean="0">
                <a:latin typeface="Century Gothic" panose="020B0502020202020204" pitchFamily="34" charset="0"/>
              </a:rPr>
              <a:t>&amp; Fusion </a:t>
            </a:r>
            <a:r>
              <a:rPr lang="en-US" sz="2800" b="0" dirty="0">
                <a:latin typeface="Century Gothic" panose="020B0502020202020204" pitchFamily="34" charset="0"/>
              </a:rPr>
              <a:t>– Adoption Choices</a:t>
            </a:r>
            <a:endParaRPr lang="en-US" dirty="0">
              <a:latin typeface="Century Gothic" panose="020B0502020202020204" pitchFamily="34" charset="0"/>
            </a:endParaRP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 name="Picture 4"/>
          <p:cNvPicPr>
            <a:picLocks noChangeAspect="1"/>
          </p:cNvPicPr>
          <p:nvPr/>
        </p:nvPicPr>
        <p:blipFill>
          <a:blip r:embed="rId3"/>
          <a:stretch>
            <a:fillRect/>
          </a:stretch>
        </p:blipFill>
        <p:spPr>
          <a:xfrm>
            <a:off x="1182789" y="1035172"/>
            <a:ext cx="8339138" cy="5197234"/>
          </a:xfrm>
          <a:prstGeom prst="rect">
            <a:avLst/>
          </a:prstGeom>
        </p:spPr>
      </p:pic>
    </p:spTree>
    <p:extLst>
      <p:ext uri="{BB962C8B-B14F-4D97-AF65-F5344CB8AC3E}">
        <p14:creationId xmlns:p14="http://schemas.microsoft.com/office/powerpoint/2010/main" val="4059265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smtClean="0">
                <a:latin typeface="Century Gothic" panose="020B0502020202020204" pitchFamily="34" charset="0"/>
              </a:rPr>
              <a:t/>
            </a:r>
            <a:br>
              <a:rPr lang="en-US" sz="2800" b="0" dirty="0" smtClean="0">
                <a:latin typeface="Century Gothic" panose="020B0502020202020204" pitchFamily="34" charset="0"/>
              </a:rPr>
            </a:br>
            <a:r>
              <a:rPr lang="en-US" sz="2800" b="0" dirty="0" smtClean="0">
                <a:latin typeface="Century Gothic" panose="020B0502020202020204" pitchFamily="34" charset="0"/>
              </a:rPr>
              <a:t>Practical </a:t>
            </a:r>
            <a:r>
              <a:rPr lang="en-US" sz="2800" b="0" dirty="0">
                <a:latin typeface="Century Gothic" panose="020B0502020202020204" pitchFamily="34" charset="0"/>
              </a:rPr>
              <a:t>Coexistence of EBS &amp; Cloud Application</a:t>
            </a:r>
            <a:endParaRPr lang="en-US" dirty="0">
              <a:latin typeface="Century Gothic" panose="020B0502020202020204" pitchFamily="34" charset="0"/>
            </a:endParaRP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286244" y="1057275"/>
            <a:ext cx="10943732" cy="5516975"/>
          </a:xfrm>
          <a:prstGeom prst="rect">
            <a:avLst/>
          </a:prstGeom>
        </p:spPr>
      </p:pic>
    </p:spTree>
    <p:extLst>
      <p:ext uri="{BB962C8B-B14F-4D97-AF65-F5344CB8AC3E}">
        <p14:creationId xmlns:p14="http://schemas.microsoft.com/office/powerpoint/2010/main" val="903684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69931"/>
            <a:ext cx="6780756" cy="4805567"/>
          </a:xfrm>
        </p:spPr>
        <p:txBody>
          <a:bodyPr>
            <a:normAutofit/>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smtClean="0">
                <a:latin typeface="Century Gothic" panose="020B0502020202020204" pitchFamily="34" charset="0"/>
              </a:rPr>
              <a:t/>
            </a:r>
            <a:br>
              <a:rPr lang="en-US" b="0" dirty="0" smtClean="0">
                <a:latin typeface="Century Gothic" panose="020B0502020202020204" pitchFamily="34" charset="0"/>
              </a:rPr>
            </a:br>
            <a:r>
              <a:rPr lang="en-US" b="0" dirty="0" smtClean="0">
                <a:latin typeface="Century Gothic" panose="020B0502020202020204" pitchFamily="34" charset="0"/>
              </a:rPr>
              <a:t>Migration </a:t>
            </a:r>
            <a:r>
              <a:rPr lang="en-US" b="0" dirty="0">
                <a:latin typeface="Century Gothic" panose="020B0502020202020204" pitchFamily="34" charset="0"/>
              </a:rPr>
              <a:t>&amp; Cutover </a:t>
            </a:r>
            <a:r>
              <a:rPr lang="en-US" b="0" dirty="0" smtClean="0">
                <a:latin typeface="Century Gothic" panose="020B0502020202020204" pitchFamily="34" charset="0"/>
              </a:rPr>
              <a:t>Strategies</a:t>
            </a:r>
            <a:r>
              <a:rPr lang="en-US" b="0" dirty="0"/>
              <a:t/>
            </a:r>
            <a:br>
              <a:rPr lang="en-US" b="0" dirty="0"/>
            </a:br>
            <a:r>
              <a:rPr lang="en-US" b="0" dirty="0"/>
              <a:t/>
            </a:r>
            <a:br>
              <a:rPr lang="en-US" b="0" dirty="0"/>
            </a:br>
            <a:endParaRPr lang="en-US" dirty="0">
              <a:latin typeface="Century Gothic" panose="020B0502020202020204" pitchFamily="34" charset="0"/>
            </a:endParaRPr>
          </a:p>
        </p:txBody>
      </p:sp>
    </p:spTree>
    <p:extLst>
      <p:ext uri="{BB962C8B-B14F-4D97-AF65-F5344CB8AC3E}">
        <p14:creationId xmlns:p14="http://schemas.microsoft.com/office/powerpoint/2010/main" val="1552680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t>
            </a:r>
            <a:r>
              <a:rPr lang="en-US" b="0" dirty="0" smtClean="0">
                <a:latin typeface="Century Gothic" panose="020B0502020202020204" pitchFamily="34" charset="0"/>
              </a:rPr>
              <a:t/>
            </a:r>
            <a:br>
              <a:rPr lang="en-US" b="0" dirty="0" smtClean="0">
                <a:latin typeface="Century Gothic" panose="020B0502020202020204" pitchFamily="34" charset="0"/>
              </a:rPr>
            </a:br>
            <a:r>
              <a:rPr lang="en-US" b="0" dirty="0" smtClean="0">
                <a:latin typeface="Century Gothic" panose="020B0502020202020204" pitchFamily="34" charset="0"/>
              </a:rPr>
              <a:t>Migration </a:t>
            </a:r>
            <a:r>
              <a:rPr lang="en-US" b="0" dirty="0">
                <a:latin typeface="Century Gothic" panose="020B0502020202020204" pitchFamily="34" charset="0"/>
              </a:rPr>
              <a:t>&amp; Cutover Strategies</a:t>
            </a:r>
            <a:br>
              <a:rPr lang="en-US" b="0"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buNone/>
            </a:pPr>
            <a:endParaRPr lang="en-US" sz="2400" dirty="0" smtClean="0">
              <a:latin typeface="Century Gothic" panose="020B0502020202020204" pitchFamily="34" charset="0"/>
            </a:endParaRPr>
          </a:p>
          <a:p>
            <a:r>
              <a:rPr lang="en-US" sz="2400" dirty="0" smtClean="0">
                <a:latin typeface="Century Gothic" panose="020B0502020202020204" pitchFamily="34" charset="0"/>
              </a:rPr>
              <a:t>CEMLI - Upgrade </a:t>
            </a:r>
            <a:r>
              <a:rPr lang="en-US" sz="2400" dirty="0" smtClean="0">
                <a:latin typeface="Century Gothic" panose="020B0502020202020204" pitchFamily="34" charset="0"/>
              </a:rPr>
              <a:t>Analyzer Tool</a:t>
            </a:r>
            <a:endParaRPr lang="en-US" sz="2400" dirty="0" smtClean="0">
              <a:latin typeface="Century Gothic" panose="020B0502020202020204" pitchFamily="34" charset="0"/>
            </a:endParaRPr>
          </a:p>
          <a:p>
            <a:endParaRPr lang="en-US" sz="2400" dirty="0" smtClean="0">
              <a:latin typeface="Century Gothic" panose="020B0502020202020204" pitchFamily="34" charset="0"/>
            </a:endParaRPr>
          </a:p>
          <a:p>
            <a:r>
              <a:rPr lang="en-US" sz="2400" dirty="0" smtClean="0">
                <a:latin typeface="Century Gothic" panose="020B0502020202020204" pitchFamily="34" charset="0"/>
              </a:rPr>
              <a:t>Configuration Migration Tool</a:t>
            </a:r>
          </a:p>
          <a:p>
            <a:endParaRPr lang="en-US" sz="2400" dirty="0" smtClean="0">
              <a:latin typeface="Century Gothic" panose="020B0502020202020204" pitchFamily="34" charset="0"/>
            </a:endParaRPr>
          </a:p>
          <a:p>
            <a:r>
              <a:rPr lang="en-US" sz="2400" dirty="0" smtClean="0">
                <a:latin typeface="Century Gothic" panose="020B0502020202020204" pitchFamily="34" charset="0"/>
              </a:rPr>
              <a:t>Object Migration technique</a:t>
            </a:r>
          </a:p>
          <a:p>
            <a:endParaRPr lang="en-US" sz="2400" dirty="0">
              <a:latin typeface="Century Gothic" panose="020B0502020202020204" pitchFamily="34" charset="0"/>
            </a:endParaRPr>
          </a:p>
          <a:p>
            <a:r>
              <a:rPr lang="en-US" sz="2400" dirty="0" smtClean="0">
                <a:latin typeface="Century Gothic" panose="020B0502020202020204" pitchFamily="34" charset="0"/>
              </a:rPr>
              <a:t>Live data integration during cutover</a:t>
            </a:r>
          </a:p>
          <a:p>
            <a:endParaRPr lang="en-US" sz="2400" dirty="0" smtClean="0">
              <a:latin typeface="Century Gothic" panose="020B0502020202020204" pitchFamily="34" charset="0"/>
            </a:endParaRPr>
          </a:p>
          <a:p>
            <a:endParaRPr lang="en-US" sz="2400" dirty="0">
              <a:latin typeface="Century Gothic" panose="020B0502020202020204" pitchFamily="34" charset="0"/>
            </a:endParaRPr>
          </a:p>
        </p:txBody>
      </p:sp>
    </p:spTree>
    <p:extLst>
      <p:ext uri="{BB962C8B-B14F-4D97-AF65-F5344CB8AC3E}">
        <p14:creationId xmlns:p14="http://schemas.microsoft.com/office/powerpoint/2010/main" val="3427654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
            </a:r>
            <a:br>
              <a:rPr lang="en-US" dirty="0">
                <a:latin typeface="Century Gothic" panose="020B0502020202020204" pitchFamily="34" charset="0"/>
              </a:rPr>
            </a:br>
            <a:r>
              <a:rPr lang="en-US" dirty="0">
                <a:latin typeface="Century Gothic" panose="020B0502020202020204" pitchFamily="34" charset="0"/>
              </a:rPr>
              <a:t> </a:t>
            </a:r>
            <a:r>
              <a:rPr lang="en-US" b="0" dirty="0" err="1" smtClean="0">
                <a:latin typeface="Century Gothic" panose="020B0502020202020204" pitchFamily="34" charset="0"/>
              </a:rPr>
              <a:t>db</a:t>
            </a:r>
            <a:r>
              <a:rPr lang="en-US" b="0" dirty="0" smtClean="0">
                <a:latin typeface="Century Gothic" panose="020B0502020202020204" pitchFamily="34" charset="0"/>
              </a:rPr>
              <a:t> IMPACT</a:t>
            </a:r>
            <a:endParaRPr lang="en-US" b="0" dirty="0">
              <a:latin typeface="Century Gothic" panose="020B0502020202020204" pitchFamily="34" charset="0"/>
            </a:endParaRPr>
          </a:p>
        </p:txBody>
      </p:sp>
      <p:sp>
        <p:nvSpPr>
          <p:cNvPr id="3" name="Content Placeholder 2"/>
          <p:cNvSpPr>
            <a:spLocks noGrp="1"/>
          </p:cNvSpPr>
          <p:nvPr>
            <p:ph idx="1"/>
          </p:nvPr>
        </p:nvSpPr>
        <p:spPr/>
        <p:txBody>
          <a:bodyPr>
            <a:normAutofit lnSpcReduction="10000"/>
          </a:bodyPr>
          <a:lstStyle/>
          <a:p>
            <a:r>
              <a:rPr lang="en-US" sz="2400" dirty="0">
                <a:latin typeface="Century Gothic" panose="020B0502020202020204" pitchFamily="34" charset="0"/>
              </a:rPr>
              <a:t>E</a:t>
            </a:r>
            <a:r>
              <a:rPr lang="en-US" sz="2400" dirty="0" smtClean="0">
                <a:latin typeface="Century Gothic" panose="020B0502020202020204" pitchFamily="34" charset="0"/>
              </a:rPr>
              <a:t>valuation of existing </a:t>
            </a:r>
            <a:r>
              <a:rPr lang="en-US" sz="2400" dirty="0">
                <a:latin typeface="Century Gothic" panose="020B0502020202020204" pitchFamily="34" charset="0"/>
              </a:rPr>
              <a:t>customizations and estimating the effort </a:t>
            </a:r>
            <a:endParaRPr lang="en-US" sz="2400" dirty="0" smtClean="0">
              <a:latin typeface="Century Gothic" panose="020B0502020202020204" pitchFamily="34" charset="0"/>
            </a:endParaRPr>
          </a:p>
          <a:p>
            <a:r>
              <a:rPr lang="en-US" sz="2400" dirty="0" smtClean="0">
                <a:latin typeface="Century Gothic" panose="020B0502020202020204" pitchFamily="34" charset="0"/>
              </a:rPr>
              <a:t>A tool </a:t>
            </a:r>
            <a:r>
              <a:rPr lang="en-US" sz="2400" dirty="0">
                <a:latin typeface="Century Gothic" panose="020B0502020202020204" pitchFamily="34" charset="0"/>
              </a:rPr>
              <a:t>which provides detail assessment on CEMLI</a:t>
            </a:r>
            <a:r>
              <a:rPr lang="en-US" sz="2400" dirty="0" smtClean="0">
                <a:latin typeface="Century Gothic" panose="020B0502020202020204" pitchFamily="34" charset="0"/>
              </a:rPr>
              <a:t>.</a:t>
            </a:r>
          </a:p>
          <a:p>
            <a:endParaRPr lang="en-US" sz="2400" dirty="0">
              <a:latin typeface="Century Gothic" panose="020B0502020202020204" pitchFamily="34" charset="0"/>
            </a:endParaRPr>
          </a:p>
          <a:p>
            <a:pPr marL="0" indent="0">
              <a:buNone/>
            </a:pPr>
            <a:r>
              <a:rPr lang="en-US" sz="2400" dirty="0">
                <a:latin typeface="Century Gothic" panose="020B0502020202020204" pitchFamily="34" charset="0"/>
              </a:rPr>
              <a:t>The major features and advantages of this application: </a:t>
            </a:r>
          </a:p>
          <a:p>
            <a:r>
              <a:rPr lang="en-US" sz="2400" dirty="0">
                <a:latin typeface="Century Gothic" panose="020B0502020202020204" pitchFamily="34" charset="0"/>
              </a:rPr>
              <a:t>Lists all custom objects in Oracle EBS </a:t>
            </a:r>
            <a:r>
              <a:rPr lang="en-US" sz="2400" dirty="0" smtClean="0">
                <a:latin typeface="Century Gothic" panose="020B0502020202020204" pitchFamily="34" charset="0"/>
              </a:rPr>
              <a:t>11i/R12 existing release</a:t>
            </a:r>
            <a:endParaRPr lang="en-US" sz="2400" dirty="0">
              <a:latin typeface="Century Gothic" panose="020B0502020202020204" pitchFamily="34" charset="0"/>
            </a:endParaRPr>
          </a:p>
          <a:p>
            <a:r>
              <a:rPr lang="en-US" sz="2400" dirty="0">
                <a:latin typeface="Century Gothic" panose="020B0502020202020204" pitchFamily="34" charset="0"/>
              </a:rPr>
              <a:t>Impact analysis of all custom code migration to </a:t>
            </a:r>
            <a:r>
              <a:rPr lang="en-US" sz="2400" dirty="0" smtClean="0">
                <a:latin typeface="Century Gothic" panose="020B0502020202020204" pitchFamily="34" charset="0"/>
              </a:rPr>
              <a:t>R12 target release</a:t>
            </a:r>
            <a:endParaRPr lang="en-US" sz="2400" dirty="0">
              <a:latin typeface="Century Gothic" panose="020B0502020202020204" pitchFamily="34" charset="0"/>
            </a:endParaRPr>
          </a:p>
          <a:p>
            <a:r>
              <a:rPr lang="en-US" sz="2400" dirty="0">
                <a:latin typeface="Century Gothic" panose="020B0502020202020204" pitchFamily="34" charset="0"/>
              </a:rPr>
              <a:t>Effort estimate on migration to </a:t>
            </a:r>
            <a:r>
              <a:rPr lang="en-US" sz="2400" dirty="0" smtClean="0">
                <a:latin typeface="Century Gothic" panose="020B0502020202020204" pitchFamily="34" charset="0"/>
              </a:rPr>
              <a:t>new R12 </a:t>
            </a:r>
            <a:r>
              <a:rPr lang="en-US" sz="2400" dirty="0">
                <a:latin typeface="Century Gothic" panose="020B0502020202020204" pitchFamily="34" charset="0"/>
              </a:rPr>
              <a:t>target release</a:t>
            </a:r>
          </a:p>
          <a:p>
            <a:r>
              <a:rPr lang="en-US" sz="2400" dirty="0">
                <a:latin typeface="Century Gothic" panose="020B0502020202020204" pitchFamily="34" charset="0"/>
              </a:rPr>
              <a:t>Suggesting how the impacted custom code can be migrated to </a:t>
            </a:r>
            <a:r>
              <a:rPr lang="en-US" sz="2400" dirty="0" smtClean="0">
                <a:latin typeface="Century Gothic" panose="020B0502020202020204" pitchFamily="34" charset="0"/>
              </a:rPr>
              <a:t>R12 </a:t>
            </a:r>
            <a:r>
              <a:rPr lang="en-US" sz="2400" dirty="0">
                <a:latin typeface="Century Gothic" panose="020B0502020202020204" pitchFamily="34" charset="0"/>
              </a:rPr>
              <a:t>target release</a:t>
            </a:r>
          </a:p>
          <a:p>
            <a:r>
              <a:rPr lang="en-US" sz="2400" dirty="0">
                <a:latin typeface="Century Gothic" panose="020B0502020202020204" pitchFamily="34" charset="0"/>
              </a:rPr>
              <a:t>Tracking the status of the custom code migration</a:t>
            </a:r>
          </a:p>
          <a:p>
            <a:r>
              <a:rPr lang="en-US" sz="2400" dirty="0" smtClean="0">
                <a:latin typeface="Century Gothic" panose="020B0502020202020204" pitchFamily="34" charset="0"/>
              </a:rPr>
              <a:t>Upgrade </a:t>
            </a:r>
            <a:r>
              <a:rPr lang="en-US" sz="2400" dirty="0">
                <a:latin typeface="Century Gothic" panose="020B0502020202020204" pitchFamily="34" charset="0"/>
              </a:rPr>
              <a:t>Impact Statistics will be available over the cloud and can be tracked for completion</a:t>
            </a:r>
          </a:p>
          <a:p>
            <a:endParaRPr lang="en-US" sz="2000" dirty="0">
              <a:latin typeface="Century Gothic" panose="020B0502020202020204" pitchFamily="34" charset="0"/>
            </a:endParaRPr>
          </a:p>
        </p:txBody>
      </p:sp>
    </p:spTree>
    <p:extLst>
      <p:ext uri="{BB962C8B-B14F-4D97-AF65-F5344CB8AC3E}">
        <p14:creationId xmlns:p14="http://schemas.microsoft.com/office/powerpoint/2010/main" val="1329686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t>
            </a:r>
            <a:r>
              <a:rPr lang="en-US" b="0" dirty="0" err="1">
                <a:latin typeface="Century Gothic" panose="020B0502020202020204" pitchFamily="34" charset="0"/>
              </a:rPr>
              <a:t>db</a:t>
            </a:r>
            <a:r>
              <a:rPr lang="en-US" b="0" dirty="0">
                <a:latin typeface="Century Gothic" panose="020B0502020202020204" pitchFamily="34" charset="0"/>
              </a:rPr>
              <a:t> IMPACT</a:t>
            </a:r>
            <a:endParaRPr lang="en-US" dirty="0">
              <a:latin typeface="Century Gothic" panose="020B0502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62" y="1035171"/>
            <a:ext cx="5473875" cy="439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87084" y="1035171"/>
            <a:ext cx="4848138" cy="4399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t>
            </a:r>
            <a:r>
              <a:rPr lang="en-US" b="0" dirty="0" err="1">
                <a:latin typeface="Century Gothic" panose="020B0502020202020204" pitchFamily="34" charset="0"/>
              </a:rPr>
              <a:t>db</a:t>
            </a:r>
            <a:r>
              <a:rPr lang="en-US" b="0" dirty="0">
                <a:latin typeface="Century Gothic" panose="020B0502020202020204" pitchFamily="34" charset="0"/>
              </a:rPr>
              <a:t> IMPACT</a:t>
            </a:r>
            <a:endParaRPr lang="en-US" dirty="0">
              <a:latin typeface="Century Gothic" panose="020B0502020202020204"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3625" y="1223169"/>
            <a:ext cx="8963025"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120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t>
            </a:r>
            <a:r>
              <a:rPr lang="en-US" b="0" dirty="0" err="1">
                <a:latin typeface="Century Gothic" panose="020B0502020202020204" pitchFamily="34" charset="0"/>
              </a:rPr>
              <a:t>db</a:t>
            </a:r>
            <a:r>
              <a:rPr lang="en-US" b="0" dirty="0">
                <a:latin typeface="Century Gothic" panose="020B0502020202020204" pitchFamily="34" charset="0"/>
              </a:rPr>
              <a:t> IMPACT</a:t>
            </a:r>
            <a:endParaRPr lang="en-US" dirty="0">
              <a:latin typeface="Century Gothic" panose="020B0502020202020204" pitchFamily="34"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2677" y="1201900"/>
            <a:ext cx="9222422" cy="3570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403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Configuration Migration</a:t>
            </a:r>
          </a:p>
        </p:txBody>
      </p:sp>
      <p:sp>
        <p:nvSpPr>
          <p:cNvPr id="3" name="Content Placeholder 2"/>
          <p:cNvSpPr>
            <a:spLocks noGrp="1"/>
          </p:cNvSpPr>
          <p:nvPr>
            <p:ph idx="1"/>
          </p:nvPr>
        </p:nvSpPr>
        <p:spPr/>
        <p:txBody>
          <a:bodyPr/>
          <a:lstStyle/>
          <a:p>
            <a:pPr marL="0" indent="0">
              <a:buNone/>
            </a:pPr>
            <a:r>
              <a:rPr lang="en-US" sz="2400" kern="0" dirty="0">
                <a:latin typeface="Century Gothic" panose="020B0502020202020204" pitchFamily="34" charset="0"/>
              </a:rPr>
              <a:t>Challenges involved in </a:t>
            </a:r>
            <a:r>
              <a:rPr lang="en-US" sz="2400" kern="0" dirty="0" smtClean="0">
                <a:latin typeface="Century Gothic" panose="020B0502020202020204" pitchFamily="34" charset="0"/>
              </a:rPr>
              <a:t>Up-Gradation Projects</a:t>
            </a:r>
          </a:p>
          <a:p>
            <a:pPr marL="0" indent="0">
              <a:buNone/>
            </a:pPr>
            <a:endParaRPr lang="en-US" sz="2400" kern="0" dirty="0">
              <a:latin typeface="Century Gothic" panose="020B0502020202020204" pitchFamily="34" charset="0"/>
            </a:endParaRPr>
          </a:p>
          <a:p>
            <a:r>
              <a:rPr lang="en-US" dirty="0">
                <a:latin typeface="Century Gothic" panose="020B0502020202020204" pitchFamily="34" charset="0"/>
              </a:rPr>
              <a:t>Identifying the sequences of configuration steps to be followed</a:t>
            </a:r>
          </a:p>
          <a:p>
            <a:r>
              <a:rPr lang="en-US" dirty="0">
                <a:latin typeface="Century Gothic" panose="020B0502020202020204" pitchFamily="34" charset="0"/>
              </a:rPr>
              <a:t>Ensure the dependency task completion</a:t>
            </a:r>
          </a:p>
          <a:p>
            <a:r>
              <a:rPr lang="en-US" dirty="0">
                <a:latin typeface="Century Gothic" panose="020B0502020202020204" pitchFamily="34" charset="0"/>
              </a:rPr>
              <a:t>Manual Efforts involved for each configurations</a:t>
            </a:r>
          </a:p>
          <a:p>
            <a:r>
              <a:rPr lang="en-US" dirty="0">
                <a:latin typeface="Century Gothic" panose="020B0502020202020204" pitchFamily="34" charset="0"/>
              </a:rPr>
              <a:t>Different migration methods to be identified and followed (Manual, Data Loader, SQL loader and Web-ADI)</a:t>
            </a:r>
          </a:p>
          <a:p>
            <a:r>
              <a:rPr lang="en-US" dirty="0">
                <a:latin typeface="Century Gothic" panose="020B0502020202020204" pitchFamily="34" charset="0"/>
              </a:rPr>
              <a:t>Maintaining software licenses for different migration tool</a:t>
            </a:r>
          </a:p>
          <a:p>
            <a:r>
              <a:rPr lang="en-US" dirty="0">
                <a:latin typeface="Century Gothic" panose="020B0502020202020204" pitchFamily="34" charset="0"/>
              </a:rPr>
              <a:t>Ensure the correctness and accuracy of configurations</a:t>
            </a:r>
          </a:p>
          <a:p>
            <a:r>
              <a:rPr lang="en-US" dirty="0">
                <a:latin typeface="Century Gothic" panose="020B0502020202020204" pitchFamily="34" charset="0"/>
              </a:rPr>
              <a:t>Ensure the change management or incremental configurations retrofitted to the further phases of Project</a:t>
            </a:r>
          </a:p>
          <a:p>
            <a:pPr marL="0" indent="0">
              <a:buNone/>
            </a:pPr>
            <a:endParaRPr lang="en-US" dirty="0">
              <a:latin typeface="Century Gothic" panose="020B0502020202020204" pitchFamily="34" charset="0"/>
            </a:endParaRPr>
          </a:p>
        </p:txBody>
      </p:sp>
    </p:spTree>
    <p:extLst>
      <p:ext uri="{BB962C8B-B14F-4D97-AF65-F5344CB8AC3E}">
        <p14:creationId xmlns:p14="http://schemas.microsoft.com/office/powerpoint/2010/main" val="645806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802F8E4A-F166-C94D-93A8-7A70AC6423C8}"/>
              </a:ext>
            </a:extLst>
          </p:cNvPr>
          <p:cNvSpPr>
            <a:spLocks noGrp="1"/>
          </p:cNvSpPr>
          <p:nvPr>
            <p:ph type="title"/>
          </p:nvPr>
        </p:nvSpPr>
        <p:spPr>
          <a:xfrm>
            <a:off x="286243" y="291662"/>
            <a:ext cx="11230468" cy="963630"/>
          </a:xfrm>
        </p:spPr>
        <p:txBody>
          <a:bodyPr>
            <a:normAutofit/>
          </a:bodyPr>
          <a:lstStyle/>
          <a:p>
            <a:r>
              <a:rPr lang="en-US" dirty="0" smtClean="0"/>
              <a:t> </a:t>
            </a:r>
            <a:endParaRPr lang="en-US" dirty="0"/>
          </a:p>
        </p:txBody>
      </p:sp>
      <p:sp>
        <p:nvSpPr>
          <p:cNvPr id="16" name="Content Placeholder 2">
            <a:extLst>
              <a:ext uri="{FF2B5EF4-FFF2-40B4-BE49-F238E27FC236}">
                <a16:creationId xmlns="" xmlns:a16="http://schemas.microsoft.com/office/drawing/2014/main" id="{D34EE97E-0607-6D45-A551-B2A9173BB4D6}"/>
              </a:ext>
            </a:extLst>
          </p:cNvPr>
          <p:cNvSpPr>
            <a:spLocks noGrp="1"/>
          </p:cNvSpPr>
          <p:nvPr>
            <p:ph idx="1"/>
          </p:nvPr>
        </p:nvSpPr>
        <p:spPr>
          <a:xfrm>
            <a:off x="302655" y="1423115"/>
            <a:ext cx="11341658" cy="4997003"/>
          </a:xfrm>
        </p:spPr>
        <p:txBody>
          <a:bodyPr>
            <a:normAutofit/>
          </a:bodyPr>
          <a:lstStyle/>
          <a:p>
            <a:pPr marL="0" indent="0">
              <a:buNone/>
            </a:pPr>
            <a:r>
              <a:rPr lang="en-US" sz="2000" dirty="0" smtClean="0"/>
              <a:t> </a:t>
            </a:r>
            <a:endParaRPr lang="en-US" sz="2000" dirty="0"/>
          </a:p>
        </p:txBody>
      </p:sp>
      <p:pic>
        <p:nvPicPr>
          <p:cNvPr id="17" name="Picture 16" descr="Doyensys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142" y="269836"/>
            <a:ext cx="5917677" cy="9869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a:stretch>
            <a:fillRect/>
          </a:stretch>
        </p:blipFill>
        <p:spPr>
          <a:xfrm>
            <a:off x="1536717" y="3986213"/>
            <a:ext cx="6825343" cy="2197490"/>
          </a:xfrm>
          <a:prstGeom prst="rect">
            <a:avLst/>
          </a:prstGeom>
        </p:spPr>
      </p:pic>
      <p:sp>
        <p:nvSpPr>
          <p:cNvPr id="19" name="Rectangle 3"/>
          <p:cNvSpPr txBox="1">
            <a:spLocks noRot="1" noChangeArrowheads="1"/>
          </p:cNvSpPr>
          <p:nvPr/>
        </p:nvSpPr>
        <p:spPr bwMode="auto">
          <a:xfrm>
            <a:off x="1660569" y="1427021"/>
            <a:ext cx="3818001" cy="2242082"/>
          </a:xfrm>
          <a:prstGeom prst="rect">
            <a:avLst/>
          </a:prstGeom>
          <a:noFill/>
          <a:ln w="9525">
            <a:noFill/>
            <a:miter lim="800000"/>
            <a:headEnd/>
            <a:tailEnd/>
          </a:ln>
          <a:effectLst/>
        </p:spPr>
        <p:txBody>
          <a:bodyPr/>
          <a:lstStyle/>
          <a:p>
            <a:pPr>
              <a:lnSpc>
                <a:spcPct val="90000"/>
              </a:lnSpc>
              <a:spcBef>
                <a:spcPct val="20000"/>
              </a:spcBef>
              <a:buClr>
                <a:srgbClr val="004880"/>
              </a:buClr>
              <a:defRPr/>
            </a:pPr>
            <a:r>
              <a:rPr 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rPr>
              <a:t>Our People</a:t>
            </a:r>
            <a:r>
              <a:rPr lang="en-US" sz="1400"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rPr>
              <a:t>(Based out of USA &amp; India)</a:t>
            </a:r>
          </a:p>
          <a:p>
            <a:pPr marL="557199" lvl="1" indent="-214308">
              <a:spcBef>
                <a:spcPct val="20000"/>
              </a:spcBef>
              <a:buClr>
                <a:srgbClr val="004880"/>
              </a:buClr>
              <a:buFont typeface="Wingdings" pitchFamily="2" charset="2"/>
              <a:buChar char="§"/>
              <a:defRPr/>
            </a:pPr>
            <a:r>
              <a:rPr lang="en-US" sz="14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240+ </a:t>
            </a:r>
            <a:r>
              <a:rPr lang="en-US" sz="1400" dirty="0">
                <a:solidFill>
                  <a:srgbClr val="000000"/>
                </a:solidFill>
                <a:latin typeface="Segoe UI" panose="020B0502040204020203" pitchFamily="34" charset="0"/>
                <a:ea typeface="Segoe UI" panose="020B0502040204020203" pitchFamily="34" charset="0"/>
                <a:cs typeface="Segoe UI" panose="020B0502040204020203" pitchFamily="34" charset="0"/>
              </a:rPr>
              <a:t>people with expertise in Oracle </a:t>
            </a:r>
            <a:r>
              <a:rPr lang="en-US" sz="14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Fusion, E-Business </a:t>
            </a:r>
            <a:r>
              <a:rPr lang="en-US" sz="1400" dirty="0">
                <a:solidFill>
                  <a:srgbClr val="000000"/>
                </a:solidFill>
                <a:latin typeface="Segoe UI" panose="020B0502040204020203" pitchFamily="34" charset="0"/>
                <a:ea typeface="Segoe UI" panose="020B0502040204020203" pitchFamily="34" charset="0"/>
                <a:cs typeface="Segoe UI" panose="020B0502040204020203" pitchFamily="34" charset="0"/>
              </a:rPr>
              <a:t>Suite and Core Oracle Technology</a:t>
            </a:r>
          </a:p>
          <a:p>
            <a:pPr marL="557199" lvl="1" indent="-214308">
              <a:spcBef>
                <a:spcPct val="20000"/>
              </a:spcBef>
              <a:buClr>
                <a:srgbClr val="004880"/>
              </a:buClr>
              <a:buFont typeface="Wingdings" pitchFamily="2" charset="2"/>
              <a:buChar char="§"/>
              <a:defRPr/>
            </a:pPr>
            <a:r>
              <a:rPr lang="en-US" sz="1400" dirty="0">
                <a:solidFill>
                  <a:srgbClr val="000000"/>
                </a:solidFill>
                <a:latin typeface="Segoe UI" panose="020B0502040204020203" pitchFamily="34" charset="0"/>
                <a:ea typeface="Segoe UI" panose="020B0502040204020203" pitchFamily="34" charset="0"/>
                <a:cs typeface="Segoe UI" panose="020B0502040204020203" pitchFamily="34" charset="0"/>
              </a:rPr>
              <a:t>Qualifications</a:t>
            </a:r>
          </a:p>
          <a:p>
            <a:pPr marL="900091" lvl="2" indent="-214308">
              <a:spcBef>
                <a:spcPct val="20000"/>
              </a:spcBef>
              <a:buClr>
                <a:srgbClr val="004880"/>
              </a:buClr>
              <a:buFont typeface="Wingdings" pitchFamily="2" charset="2"/>
              <a:buChar char="§"/>
              <a:defRPr/>
            </a:pPr>
            <a:r>
              <a:rPr 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rPr>
              <a:t>91% </a:t>
            </a:r>
            <a:r>
              <a:rPr lang="en-US" sz="1400" dirty="0">
                <a:solidFill>
                  <a:srgbClr val="000000"/>
                </a:solidFill>
                <a:latin typeface="Segoe UI" panose="020B0502040204020203" pitchFamily="34" charset="0"/>
                <a:ea typeface="Segoe UI" panose="020B0502040204020203" pitchFamily="34" charset="0"/>
                <a:cs typeface="Segoe UI" panose="020B0502040204020203" pitchFamily="34" charset="0"/>
              </a:rPr>
              <a:t>- Certified Professionals</a:t>
            </a:r>
          </a:p>
          <a:p>
            <a:pPr marL="900091" lvl="2" indent="-214308">
              <a:spcBef>
                <a:spcPct val="20000"/>
              </a:spcBef>
              <a:buClr>
                <a:srgbClr val="004880"/>
              </a:buClr>
              <a:buFont typeface="Wingdings" pitchFamily="2" charset="2"/>
              <a:buChar char="§"/>
              <a:defRPr/>
            </a:pPr>
            <a:r>
              <a:rPr lang="en-US" sz="1400" dirty="0">
                <a:solidFill>
                  <a:srgbClr val="000000"/>
                </a:solidFill>
                <a:latin typeface="Segoe UI" panose="020B0502040204020203" pitchFamily="34" charset="0"/>
                <a:ea typeface="Segoe UI" panose="020B0502040204020203" pitchFamily="34" charset="0"/>
                <a:cs typeface="Segoe UI" panose="020B0502040204020203" pitchFamily="34" charset="0"/>
              </a:rPr>
              <a:t>PMI - PMP</a:t>
            </a:r>
          </a:p>
          <a:p>
            <a:pPr marL="900091" lvl="2" indent="-214308">
              <a:spcBef>
                <a:spcPct val="20000"/>
              </a:spcBef>
              <a:buClr>
                <a:srgbClr val="004880"/>
              </a:buClr>
              <a:buFont typeface="Wingdings" pitchFamily="2" charset="2"/>
              <a:buChar char="§"/>
              <a:defRPr/>
            </a:pPr>
            <a:r>
              <a:rPr lang="en-US" sz="1400" dirty="0">
                <a:solidFill>
                  <a:srgbClr val="000000"/>
                </a:solidFill>
                <a:latin typeface="Segoe UI" panose="020B0502040204020203" pitchFamily="34" charset="0"/>
                <a:ea typeface="Segoe UI" panose="020B0502040204020203" pitchFamily="34" charset="0"/>
                <a:cs typeface="Segoe UI" panose="020B0502040204020203" pitchFamily="34" charset="0"/>
              </a:rPr>
              <a:t>MBA / Engineers</a:t>
            </a:r>
          </a:p>
          <a:p>
            <a:pPr marL="557199" lvl="1" indent="-214308">
              <a:spcBef>
                <a:spcPct val="20000"/>
              </a:spcBef>
              <a:buClr>
                <a:srgbClr val="004880"/>
              </a:buClr>
              <a:buFont typeface="Wingdings" pitchFamily="2" charset="2"/>
              <a:buChar char="§"/>
              <a:defRPr/>
            </a:pPr>
            <a:r>
              <a:rPr lang="en-US" sz="14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Serving Customers for last 10+ years </a:t>
            </a:r>
            <a:endParaRPr lang="en-US" sz="1400"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endParaRPr>
          </a:p>
          <a:p>
            <a:pPr marL="257168" indent="-257168">
              <a:lnSpc>
                <a:spcPct val="90000"/>
              </a:lnSpc>
              <a:spcBef>
                <a:spcPct val="20000"/>
              </a:spcBef>
              <a:buClr>
                <a:schemeClr val="hlink"/>
              </a:buClr>
              <a:buSzPct val="80000"/>
              <a:buFont typeface="Arial" pitchFamily="34" charset="0"/>
              <a:buChar char="►"/>
              <a:defRPr/>
            </a:pPr>
            <a:endParaRPr lang="en-US" sz="2700"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endParaRPr>
          </a:p>
        </p:txBody>
      </p:sp>
      <p:pic>
        <p:nvPicPr>
          <p:cNvPr id="20" name="Picture 24" descr="Six Sigma"/>
          <p:cNvPicPr>
            <a:picLocks noChangeAspect="1" noChangeArrowheads="1"/>
          </p:cNvPicPr>
          <p:nvPr/>
        </p:nvPicPr>
        <p:blipFill>
          <a:blip r:embed="rId5" cstate="print"/>
          <a:srcRect/>
          <a:stretch>
            <a:fillRect/>
          </a:stretch>
        </p:blipFill>
        <p:spPr bwMode="auto">
          <a:xfrm>
            <a:off x="5689671" y="1584460"/>
            <a:ext cx="1028700" cy="741759"/>
          </a:xfrm>
          <a:prstGeom prst="rect">
            <a:avLst/>
          </a:prstGeom>
          <a:noFill/>
          <a:ln w="9525">
            <a:noFill/>
            <a:miter lim="800000"/>
            <a:headEnd/>
            <a:tailEnd/>
          </a:ln>
        </p:spPr>
      </p:pic>
      <p:pic>
        <p:nvPicPr>
          <p:cNvPr id="21" name="Picture 25" descr="29931">
            <a:hlinkClick r:id="rId6"/>
          </p:cNvPr>
          <p:cNvPicPr>
            <a:picLocks noChangeAspect="1" noChangeArrowheads="1"/>
          </p:cNvPicPr>
          <p:nvPr/>
        </p:nvPicPr>
        <p:blipFill>
          <a:blip r:embed="rId7" cstate="print"/>
          <a:srcRect/>
          <a:stretch>
            <a:fillRect/>
          </a:stretch>
        </p:blipFill>
        <p:spPr bwMode="auto">
          <a:xfrm>
            <a:off x="6929446" y="1564807"/>
            <a:ext cx="1019175" cy="363140"/>
          </a:xfrm>
          <a:prstGeom prst="rect">
            <a:avLst/>
          </a:prstGeom>
          <a:noFill/>
          <a:ln w="9525">
            <a:noFill/>
            <a:miter lim="800000"/>
            <a:headEnd/>
            <a:tailEnd/>
          </a:ln>
        </p:spPr>
      </p:pic>
      <p:pic>
        <p:nvPicPr>
          <p:cNvPr id="22" name="Picture 4" descr="http://www.we-inc.com/Oracle_GoldPartner_200X75.png/image_pr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9447" y="1954323"/>
            <a:ext cx="1019175" cy="42330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Description: Description: cid:image002.jpg@01D00A20.8FFA4840"/>
          <p:cNvPicPr/>
          <p:nvPr/>
        </p:nvPicPr>
        <p:blipFill>
          <a:blip r:embed="rId9">
            <a:extLst>
              <a:ext uri="{28A0092B-C50C-407E-A947-70E740481C1C}">
                <a14:useLocalDpi xmlns:a14="http://schemas.microsoft.com/office/drawing/2010/main" val="0"/>
              </a:ext>
            </a:extLst>
          </a:blip>
          <a:srcRect/>
          <a:stretch>
            <a:fillRect/>
          </a:stretch>
        </p:blipFill>
        <p:spPr bwMode="auto">
          <a:xfrm>
            <a:off x="5830173" y="2785639"/>
            <a:ext cx="2286000" cy="640080"/>
          </a:xfrm>
          <a:prstGeom prst="rect">
            <a:avLst/>
          </a:prstGeom>
          <a:noFill/>
          <a:ln>
            <a:noFill/>
          </a:ln>
        </p:spPr>
      </p:pic>
    </p:spTree>
    <p:extLst>
      <p:ext uri="{BB962C8B-B14F-4D97-AF65-F5344CB8AC3E}">
        <p14:creationId xmlns:p14="http://schemas.microsoft.com/office/powerpoint/2010/main" val="1154780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Configuration Migration</a:t>
            </a:r>
            <a:endParaRPr lang="en-US" dirty="0">
              <a:latin typeface="Century Gothic" panose="020B0502020202020204" pitchFamily="34" charset="0"/>
            </a:endParaRPr>
          </a:p>
        </p:txBody>
      </p:sp>
      <p:sp>
        <p:nvSpPr>
          <p:cNvPr id="3" name="Content Placeholder 2"/>
          <p:cNvSpPr>
            <a:spLocks noGrp="1"/>
          </p:cNvSpPr>
          <p:nvPr>
            <p:ph idx="1"/>
          </p:nvPr>
        </p:nvSpPr>
        <p:spPr/>
        <p:txBody>
          <a:bodyPr>
            <a:noAutofit/>
          </a:bodyPr>
          <a:lstStyle/>
          <a:p>
            <a:pPr marL="0" indent="0">
              <a:buNone/>
            </a:pPr>
            <a:r>
              <a:rPr lang="en-US" sz="2400" dirty="0">
                <a:latin typeface="Century Gothic" panose="020B0502020202020204" pitchFamily="34" charset="0"/>
              </a:rPr>
              <a:t>Config Snapshot </a:t>
            </a:r>
            <a:r>
              <a:rPr lang="en-US" sz="2400" dirty="0" smtClean="0">
                <a:latin typeface="Century Gothic" panose="020B0502020202020204" pitchFamily="34" charset="0"/>
              </a:rPr>
              <a:t>- </a:t>
            </a:r>
            <a:r>
              <a:rPr lang="en-US" sz="2400" dirty="0">
                <a:latin typeface="Century Gothic" panose="020B0502020202020204" pitchFamily="34" charset="0"/>
              </a:rPr>
              <a:t>M</a:t>
            </a:r>
            <a:r>
              <a:rPr lang="en-US" sz="2400" dirty="0" smtClean="0">
                <a:latin typeface="Century Gothic" panose="020B0502020202020204" pitchFamily="34" charset="0"/>
              </a:rPr>
              <a:t>ajor </a:t>
            </a:r>
            <a:r>
              <a:rPr lang="en-US" sz="2400" dirty="0">
                <a:latin typeface="Century Gothic" panose="020B0502020202020204" pitchFamily="34" charset="0"/>
              </a:rPr>
              <a:t>features and advantages of </a:t>
            </a:r>
            <a:r>
              <a:rPr lang="en-US" sz="2400" dirty="0" smtClean="0">
                <a:latin typeface="Century Gothic" panose="020B0502020202020204" pitchFamily="34" charset="0"/>
              </a:rPr>
              <a:t>:</a:t>
            </a:r>
          </a:p>
          <a:p>
            <a:pPr marL="0" indent="0">
              <a:buNone/>
            </a:pPr>
            <a:endParaRPr lang="en-US" sz="2000" dirty="0">
              <a:latin typeface="Century Gothic" panose="020B0502020202020204" pitchFamily="34" charset="0"/>
            </a:endParaRPr>
          </a:p>
          <a:p>
            <a:r>
              <a:rPr lang="en-US" sz="2000" dirty="0">
                <a:latin typeface="Century Gothic" panose="020B0502020202020204" pitchFamily="34" charset="0"/>
              </a:rPr>
              <a:t>Automatically create setup documentation </a:t>
            </a:r>
            <a:endParaRPr lang="en-US" sz="2000" dirty="0" smtClean="0">
              <a:latin typeface="Century Gothic" panose="020B0502020202020204" pitchFamily="34" charset="0"/>
            </a:endParaRPr>
          </a:p>
          <a:p>
            <a:r>
              <a:rPr lang="en-US" sz="2000" dirty="0" smtClean="0">
                <a:latin typeface="Century Gothic" panose="020B0502020202020204" pitchFamily="34" charset="0"/>
              </a:rPr>
              <a:t>Migrate </a:t>
            </a:r>
            <a:r>
              <a:rPr lang="en-US" sz="2000" dirty="0">
                <a:latin typeface="Century Gothic" panose="020B0502020202020204" pitchFamily="34" charset="0"/>
              </a:rPr>
              <a:t>setup from one instance / entity to others- </a:t>
            </a:r>
            <a:r>
              <a:rPr lang="en-US" sz="2000" dirty="0" smtClean="0">
                <a:latin typeface="Century Gothic" panose="020B0502020202020204" pitchFamily="34" charset="0"/>
              </a:rPr>
              <a:t>Compare </a:t>
            </a:r>
            <a:r>
              <a:rPr lang="en-US" sz="2000" dirty="0">
                <a:latin typeface="Century Gothic" panose="020B0502020202020204" pitchFamily="34" charset="0"/>
              </a:rPr>
              <a:t>operating units, sets of books etc. within an environment and across environments</a:t>
            </a:r>
          </a:p>
          <a:p>
            <a:r>
              <a:rPr lang="en-US" sz="2000" dirty="0">
                <a:latin typeface="Century Gothic" panose="020B0502020202020204" pitchFamily="34" charset="0"/>
              </a:rPr>
              <a:t>Compare setup across different versions of the E-Business Suite when upgrading / </a:t>
            </a:r>
            <a:r>
              <a:rPr lang="en-US" sz="2000" dirty="0" err="1">
                <a:latin typeface="Century Gothic" panose="020B0502020202020204" pitchFamily="34" charset="0"/>
              </a:rPr>
              <a:t>reimplementing</a:t>
            </a:r>
            <a:endParaRPr lang="en-US" sz="2000" dirty="0">
              <a:latin typeface="Century Gothic" panose="020B0502020202020204" pitchFamily="34" charset="0"/>
            </a:endParaRPr>
          </a:p>
          <a:p>
            <a:r>
              <a:rPr lang="en-US" sz="2000" dirty="0" smtClean="0">
                <a:latin typeface="Century Gothic" panose="020B0502020202020204" pitchFamily="34" charset="0"/>
              </a:rPr>
              <a:t>Create </a:t>
            </a:r>
            <a:r>
              <a:rPr lang="en-US" sz="2000" dirty="0">
                <a:latin typeface="Century Gothic" panose="020B0502020202020204" pitchFamily="34" charset="0"/>
              </a:rPr>
              <a:t>date stamped copies of setup (baselines) enabling historic reporting and comparison over time</a:t>
            </a:r>
          </a:p>
          <a:p>
            <a:r>
              <a:rPr lang="en-US" sz="2000" dirty="0" smtClean="0">
                <a:latin typeface="Century Gothic" panose="020B0502020202020204" pitchFamily="34" charset="0"/>
              </a:rPr>
              <a:t>Differentiate </a:t>
            </a:r>
            <a:r>
              <a:rPr lang="en-US" sz="2000" dirty="0">
                <a:latin typeface="Century Gothic" panose="020B0502020202020204" pitchFamily="34" charset="0"/>
              </a:rPr>
              <a:t>implementation and seeded data</a:t>
            </a:r>
          </a:p>
          <a:p>
            <a:r>
              <a:rPr lang="en-US" sz="2000" dirty="0">
                <a:latin typeface="Century Gothic" panose="020B0502020202020204" pitchFamily="34" charset="0"/>
              </a:rPr>
              <a:t>Full audit change </a:t>
            </a:r>
            <a:r>
              <a:rPr lang="en-US" sz="2000" dirty="0" smtClean="0">
                <a:latin typeface="Century Gothic" panose="020B0502020202020204" pitchFamily="34" charset="0"/>
              </a:rPr>
              <a:t>tracking, Segregation </a:t>
            </a:r>
            <a:r>
              <a:rPr lang="en-US" sz="2000" dirty="0">
                <a:latin typeface="Century Gothic" panose="020B0502020202020204" pitchFamily="34" charset="0"/>
              </a:rPr>
              <a:t>of Duties conflict reporting</a:t>
            </a:r>
          </a:p>
          <a:p>
            <a:r>
              <a:rPr lang="en-US" sz="2000" dirty="0">
                <a:latin typeface="Century Gothic" panose="020B0502020202020204" pitchFamily="34" charset="0"/>
              </a:rPr>
              <a:t>Present complex data in simple context-based reports simplifying system </a:t>
            </a:r>
            <a:r>
              <a:rPr lang="en-US" sz="2000" dirty="0" smtClean="0">
                <a:latin typeface="Century Gothic" panose="020B0502020202020204" pitchFamily="34" charset="0"/>
              </a:rPr>
              <a:t>administration</a:t>
            </a:r>
            <a:endParaRPr lang="en-US" sz="2000" dirty="0">
              <a:latin typeface="Century Gothic" panose="020B0502020202020204" pitchFamily="34" charset="0"/>
            </a:endParaRPr>
          </a:p>
        </p:txBody>
      </p:sp>
    </p:spTree>
    <p:extLst>
      <p:ext uri="{BB962C8B-B14F-4D97-AF65-F5344CB8AC3E}">
        <p14:creationId xmlns:p14="http://schemas.microsoft.com/office/powerpoint/2010/main" val="350222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Configuration Migration</a:t>
            </a:r>
            <a:endParaRPr lang="en-US" dirty="0">
              <a:latin typeface="Century Gothic" panose="020B0502020202020204" pitchFamily="34" charset="0"/>
            </a:endParaRPr>
          </a:p>
        </p:txBody>
      </p:sp>
      <p:sp>
        <p:nvSpPr>
          <p:cNvPr id="3" name="Content Placeholder 2"/>
          <p:cNvSpPr>
            <a:spLocks noGrp="1"/>
          </p:cNvSpPr>
          <p:nvPr>
            <p:ph idx="1"/>
          </p:nvPr>
        </p:nvSpPr>
        <p:spPr/>
        <p:txBody>
          <a:bodyPr/>
          <a:lstStyle/>
          <a:p>
            <a:r>
              <a:rPr lang="en-US" dirty="0" smtClean="0">
                <a:latin typeface="Century Gothic" panose="020B0502020202020204" pitchFamily="34" charset="0"/>
              </a:rPr>
              <a:t>Documentation</a:t>
            </a:r>
          </a:p>
          <a:p>
            <a:endParaRPr lang="en-US" dirty="0" smtClean="0"/>
          </a:p>
        </p:txBody>
      </p:sp>
      <p:pic>
        <p:nvPicPr>
          <p:cNvPr id="5" name="Picture 4"/>
          <p:cNvPicPr>
            <a:picLocks noChangeAspect="1"/>
          </p:cNvPicPr>
          <p:nvPr/>
        </p:nvPicPr>
        <p:blipFill>
          <a:blip r:embed="rId3"/>
          <a:stretch>
            <a:fillRect/>
          </a:stretch>
        </p:blipFill>
        <p:spPr>
          <a:xfrm>
            <a:off x="1101247" y="1771389"/>
            <a:ext cx="9116803" cy="4363598"/>
          </a:xfrm>
          <a:prstGeom prst="rect">
            <a:avLst/>
          </a:prstGeom>
        </p:spPr>
      </p:pic>
    </p:spTree>
    <p:extLst>
      <p:ext uri="{BB962C8B-B14F-4D97-AF65-F5344CB8AC3E}">
        <p14:creationId xmlns:p14="http://schemas.microsoft.com/office/powerpoint/2010/main" val="2876729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Configuration Migration</a:t>
            </a:r>
            <a:endParaRPr lang="en-US" dirty="0">
              <a:latin typeface="Century Gothic" panose="020B0502020202020204" pitchFamily="34" charset="0"/>
            </a:endParaRPr>
          </a:p>
        </p:txBody>
      </p:sp>
      <p:sp>
        <p:nvSpPr>
          <p:cNvPr id="3" name="Content Placeholder 2"/>
          <p:cNvSpPr>
            <a:spLocks noGrp="1"/>
          </p:cNvSpPr>
          <p:nvPr>
            <p:ph idx="1"/>
          </p:nvPr>
        </p:nvSpPr>
        <p:spPr/>
        <p:txBody>
          <a:bodyPr/>
          <a:lstStyle/>
          <a:p>
            <a:r>
              <a:rPr lang="en-US" dirty="0" smtClean="0">
                <a:latin typeface="Century Gothic" panose="020B0502020202020204" pitchFamily="34" charset="0"/>
              </a:rPr>
              <a:t>Compare</a:t>
            </a:r>
          </a:p>
          <a:p>
            <a:endParaRPr lang="en-US" dirty="0" smtClean="0"/>
          </a:p>
        </p:txBody>
      </p:sp>
      <p:pic>
        <p:nvPicPr>
          <p:cNvPr id="6" name="Picture 5"/>
          <p:cNvPicPr>
            <a:picLocks noChangeAspect="1"/>
          </p:cNvPicPr>
          <p:nvPr/>
        </p:nvPicPr>
        <p:blipFill>
          <a:blip r:embed="rId3"/>
          <a:stretch>
            <a:fillRect/>
          </a:stretch>
        </p:blipFill>
        <p:spPr>
          <a:xfrm>
            <a:off x="150460" y="1586995"/>
            <a:ext cx="5406026" cy="4648200"/>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239" y="1586995"/>
            <a:ext cx="5724394" cy="457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8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Cutover Strategies</a:t>
            </a:r>
            <a:endParaRPr lang="en-US" dirty="0">
              <a:latin typeface="Century Gothic" panose="020B0502020202020204" pitchFamily="34" charset="0"/>
            </a:endParaRPr>
          </a:p>
        </p:txBody>
      </p:sp>
      <p:sp>
        <p:nvSpPr>
          <p:cNvPr id="3" name="Content Placeholder 2"/>
          <p:cNvSpPr>
            <a:spLocks noGrp="1"/>
          </p:cNvSpPr>
          <p:nvPr>
            <p:ph idx="1"/>
          </p:nvPr>
        </p:nvSpPr>
        <p:spPr/>
        <p:txBody>
          <a:bodyPr/>
          <a:lstStyle/>
          <a:p>
            <a:endParaRPr lang="en-US" dirty="0" smtClean="0">
              <a:latin typeface="Century Gothic" panose="020B0502020202020204" pitchFamily="34" charset="0"/>
            </a:endParaRPr>
          </a:p>
          <a:p>
            <a:r>
              <a:rPr lang="en-US" dirty="0" smtClean="0">
                <a:latin typeface="Century Gothic" panose="020B0502020202020204" pitchFamily="34" charset="0"/>
              </a:rPr>
              <a:t>Object </a:t>
            </a:r>
            <a:r>
              <a:rPr lang="en-US" dirty="0">
                <a:latin typeface="Century Gothic" panose="020B0502020202020204" pitchFamily="34" charset="0"/>
              </a:rPr>
              <a:t>Migration </a:t>
            </a:r>
            <a:r>
              <a:rPr lang="en-US" dirty="0" smtClean="0">
                <a:latin typeface="Century Gothic" panose="020B0502020202020204" pitchFamily="34" charset="0"/>
              </a:rPr>
              <a:t>technique</a:t>
            </a:r>
          </a:p>
          <a:p>
            <a:pPr lvl="1"/>
            <a:r>
              <a:rPr lang="en-US" dirty="0" smtClean="0">
                <a:latin typeface="Century Gothic" panose="020B0502020202020204" pitchFamily="34" charset="0"/>
              </a:rPr>
              <a:t>Shell Scripts for Object Compilation</a:t>
            </a:r>
          </a:p>
          <a:p>
            <a:pPr lvl="1"/>
            <a:r>
              <a:rPr lang="en-US" dirty="0" smtClean="0">
                <a:latin typeface="Century Gothic" panose="020B0502020202020204" pitchFamily="34" charset="0"/>
              </a:rPr>
              <a:t> </a:t>
            </a:r>
            <a:r>
              <a:rPr lang="en-US" dirty="0" smtClean="0">
                <a:latin typeface="Century Gothic" panose="020B0502020202020204" pitchFamily="34" charset="0"/>
              </a:rPr>
              <a:t>FND Load for </a:t>
            </a:r>
            <a:r>
              <a:rPr lang="en-US" dirty="0" smtClean="0">
                <a:latin typeface="Century Gothic" panose="020B0502020202020204" pitchFamily="34" charset="0"/>
              </a:rPr>
              <a:t>AOL Migration </a:t>
            </a:r>
            <a:endParaRPr lang="en-US" dirty="0" smtClean="0">
              <a:latin typeface="Century Gothic" panose="020B0502020202020204" pitchFamily="34" charset="0"/>
            </a:endParaRPr>
          </a:p>
          <a:p>
            <a:endParaRPr lang="en-US" dirty="0">
              <a:latin typeface="Century Gothic" panose="020B0502020202020204" pitchFamily="34" charset="0"/>
            </a:endParaRPr>
          </a:p>
          <a:p>
            <a:r>
              <a:rPr lang="en-US" dirty="0">
                <a:latin typeface="Century Gothic" panose="020B0502020202020204" pitchFamily="34" charset="0"/>
              </a:rPr>
              <a:t>Live data integration during </a:t>
            </a:r>
            <a:r>
              <a:rPr lang="en-US" dirty="0" smtClean="0">
                <a:latin typeface="Century Gothic" panose="020B0502020202020204" pitchFamily="34" charset="0"/>
              </a:rPr>
              <a:t>cutover</a:t>
            </a:r>
          </a:p>
          <a:p>
            <a:pPr lvl="1"/>
            <a:r>
              <a:rPr lang="en-US" dirty="0" smtClean="0">
                <a:latin typeface="Century Gothic" panose="020B0502020202020204" pitchFamily="34" charset="0"/>
              </a:rPr>
              <a:t>Interface with lower instance</a:t>
            </a:r>
          </a:p>
          <a:p>
            <a:pPr lvl="1"/>
            <a:r>
              <a:rPr lang="en-US" dirty="0" smtClean="0">
                <a:latin typeface="Century Gothic" panose="020B0502020202020204" pitchFamily="34" charset="0"/>
              </a:rPr>
              <a:t>Conversion from lower to higher instance</a:t>
            </a:r>
            <a:endParaRPr lang="en-US" dirty="0" smtClean="0">
              <a:latin typeface="Century Gothic" panose="020B0502020202020204" pitchFamily="34" charset="0"/>
            </a:endParaRPr>
          </a:p>
          <a:p>
            <a:pPr lvl="1"/>
            <a:endParaRPr lang="en-US" dirty="0" smtClean="0">
              <a:latin typeface="Century Gothic" panose="020B0502020202020204" pitchFamily="34" charset="0"/>
            </a:endParaRPr>
          </a:p>
          <a:p>
            <a:pPr lvl="1"/>
            <a:endParaRPr lang="en-US" dirty="0">
              <a:latin typeface="Century Gothic" panose="020B0502020202020204" pitchFamily="34" charset="0"/>
            </a:endParaRPr>
          </a:p>
          <a:p>
            <a:endParaRPr lang="en-US" dirty="0" smtClean="0">
              <a:latin typeface="Century Gothic" panose="020B0502020202020204" pitchFamily="34" charset="0"/>
            </a:endParaRPr>
          </a:p>
          <a:p>
            <a:endParaRPr lang="en-US" dirty="0" smtClean="0"/>
          </a:p>
        </p:txBody>
      </p:sp>
    </p:spTree>
    <p:extLst>
      <p:ext uri="{BB962C8B-B14F-4D97-AF65-F5344CB8AC3E}">
        <p14:creationId xmlns:p14="http://schemas.microsoft.com/office/powerpoint/2010/main" val="1084913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69931"/>
            <a:ext cx="6780756" cy="4805567"/>
          </a:xfrm>
        </p:spPr>
        <p:txBody>
          <a:bodyPr>
            <a:normAutofit/>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r>
            <a:br>
              <a:rPr lang="en-US" b="0" dirty="0">
                <a:latin typeface="Century Gothic" panose="020B0502020202020204" pitchFamily="34" charset="0"/>
              </a:rPr>
            </a:br>
            <a:r>
              <a:rPr lang="en-US" b="0" dirty="0" smtClean="0">
                <a:latin typeface="Century Gothic" panose="020B0502020202020204" pitchFamily="34" charset="0"/>
              </a:rPr>
              <a:t>Case </a:t>
            </a:r>
            <a:r>
              <a:rPr lang="en-US" b="0" dirty="0">
                <a:latin typeface="Century Gothic" panose="020B0502020202020204" pitchFamily="34" charset="0"/>
              </a:rPr>
              <a:t>studies &amp; Lessons </a:t>
            </a:r>
            <a:r>
              <a:rPr lang="en-US" b="0" dirty="0" smtClean="0">
                <a:latin typeface="Century Gothic" panose="020B0502020202020204" pitchFamily="34" charset="0"/>
              </a:rPr>
              <a:t>Learned</a:t>
            </a:r>
            <a:endParaRPr lang="en-US" dirty="0">
              <a:latin typeface="Century Gothic" panose="020B0502020202020204" pitchFamily="34" charset="0"/>
            </a:endParaRPr>
          </a:p>
        </p:txBody>
      </p:sp>
    </p:spTree>
    <p:extLst>
      <p:ext uri="{BB962C8B-B14F-4D97-AF65-F5344CB8AC3E}">
        <p14:creationId xmlns:p14="http://schemas.microsoft.com/office/powerpoint/2010/main" val="4088643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Case studies &amp; Lessons Learned</a:t>
            </a:r>
            <a:endParaRPr lang="en-US" dirty="0">
              <a:latin typeface="Century Gothic" panose="020B0502020202020204" pitchFamily="34" charset="0"/>
            </a:endParaRPr>
          </a:p>
        </p:txBody>
      </p:sp>
      <p:sp>
        <p:nvSpPr>
          <p:cNvPr id="3" name="Content Placeholder 2"/>
          <p:cNvSpPr>
            <a:spLocks noGrp="1"/>
          </p:cNvSpPr>
          <p:nvPr>
            <p:ph idx="1"/>
          </p:nvPr>
        </p:nvSpPr>
        <p:spPr>
          <a:xfrm>
            <a:off x="350877" y="882316"/>
            <a:ext cx="10388009" cy="5614737"/>
          </a:xfrm>
        </p:spPr>
        <p:txBody>
          <a:bodyPr>
            <a:normAutofit fontScale="77500" lnSpcReduction="20000"/>
          </a:bodyPr>
          <a:lstStyle/>
          <a:p>
            <a:endParaRPr lang="en-US" dirty="0" smtClean="0">
              <a:latin typeface="Century Gothic" panose="020B0502020202020204" pitchFamily="34" charset="0"/>
            </a:endParaRPr>
          </a:p>
          <a:p>
            <a:pPr marL="0" indent="0">
              <a:buNone/>
            </a:pPr>
            <a:r>
              <a:rPr lang="en-US" sz="2600" b="1" dirty="0" smtClean="0">
                <a:latin typeface="Century Gothic" panose="020B0502020202020204" pitchFamily="34" charset="0"/>
              </a:rPr>
              <a:t>Case 1: 11.1.3 to 12.2 Upgrade with 3K Custom Objects</a:t>
            </a:r>
          </a:p>
          <a:p>
            <a:pPr marL="0" indent="0">
              <a:buNone/>
            </a:pPr>
            <a:endParaRPr lang="en-US" b="1" dirty="0" smtClean="0">
              <a:latin typeface="Century Gothic" panose="020B0502020202020204" pitchFamily="34" charset="0"/>
            </a:endParaRPr>
          </a:p>
          <a:p>
            <a:pPr lvl="0">
              <a:buFont typeface="Arial" pitchFamily="34" charset="0"/>
              <a:buChar char="•"/>
            </a:pPr>
            <a:r>
              <a:rPr lang="en-US" dirty="0">
                <a:latin typeface="Century Gothic" panose="020B0502020202020204" pitchFamily="34" charset="0"/>
              </a:rPr>
              <a:t>Over 3000 Custom Objects has been upgraded which includes following</a:t>
            </a:r>
            <a:endParaRPr lang="en-IN" dirty="0">
              <a:latin typeface="Century Gothic" panose="020B0502020202020204" pitchFamily="34" charset="0"/>
            </a:endParaRPr>
          </a:p>
          <a:p>
            <a:pPr lvl="1">
              <a:buFont typeface="Wingdings" pitchFamily="2" charset="2"/>
              <a:buChar char="ü"/>
            </a:pPr>
            <a:r>
              <a:rPr lang="en-US" sz="2200" dirty="0">
                <a:latin typeface="Century Gothic" panose="020B0502020202020204" pitchFamily="34" charset="0"/>
              </a:rPr>
              <a:t>DB Objects -2600</a:t>
            </a:r>
            <a:endParaRPr lang="en-IN" sz="2200" dirty="0">
              <a:latin typeface="Century Gothic" panose="020B0502020202020204" pitchFamily="34" charset="0"/>
            </a:endParaRPr>
          </a:p>
          <a:p>
            <a:pPr lvl="1">
              <a:buFont typeface="Wingdings" pitchFamily="2" charset="2"/>
              <a:buChar char="ü"/>
            </a:pPr>
            <a:r>
              <a:rPr lang="en-US" sz="2200" dirty="0">
                <a:latin typeface="Century Gothic" panose="020B0502020202020204" pitchFamily="34" charset="0"/>
              </a:rPr>
              <a:t>Concurrent Programs-820</a:t>
            </a:r>
            <a:endParaRPr lang="en-IN" sz="2200" dirty="0">
              <a:latin typeface="Century Gothic" panose="020B0502020202020204" pitchFamily="34" charset="0"/>
            </a:endParaRPr>
          </a:p>
          <a:p>
            <a:pPr lvl="1">
              <a:buFont typeface="Wingdings" pitchFamily="2" charset="2"/>
              <a:buChar char="ü"/>
            </a:pPr>
            <a:r>
              <a:rPr lang="en-US" sz="2200" dirty="0">
                <a:latin typeface="Century Gothic" panose="020B0502020202020204" pitchFamily="34" charset="0"/>
              </a:rPr>
              <a:t>Forms-100</a:t>
            </a:r>
            <a:endParaRPr lang="en-IN" sz="2200" dirty="0">
              <a:latin typeface="Century Gothic" panose="020B0502020202020204" pitchFamily="34" charset="0"/>
            </a:endParaRPr>
          </a:p>
          <a:p>
            <a:pPr lvl="1">
              <a:buFont typeface="Wingdings" pitchFamily="2" charset="2"/>
              <a:buChar char="ü"/>
            </a:pPr>
            <a:r>
              <a:rPr lang="en-US" sz="2200" dirty="0">
                <a:latin typeface="Century Gothic" panose="020B0502020202020204" pitchFamily="34" charset="0"/>
              </a:rPr>
              <a:t>Forms Personalization-320</a:t>
            </a:r>
            <a:endParaRPr lang="en-IN" sz="2200" dirty="0">
              <a:latin typeface="Century Gothic" panose="020B0502020202020204" pitchFamily="34" charset="0"/>
            </a:endParaRPr>
          </a:p>
          <a:p>
            <a:pPr lvl="1">
              <a:buFont typeface="Wingdings" pitchFamily="2" charset="2"/>
              <a:buChar char="ü"/>
            </a:pPr>
            <a:r>
              <a:rPr lang="en-US" sz="2200" dirty="0">
                <a:latin typeface="Century Gothic" panose="020B0502020202020204" pitchFamily="34" charset="0"/>
              </a:rPr>
              <a:t>Workflow-6</a:t>
            </a:r>
            <a:endParaRPr lang="en-IN" sz="2200" dirty="0">
              <a:latin typeface="Century Gothic" panose="020B0502020202020204" pitchFamily="34" charset="0"/>
            </a:endParaRPr>
          </a:p>
          <a:p>
            <a:pPr lvl="1">
              <a:buFont typeface="Wingdings" pitchFamily="2" charset="2"/>
              <a:buChar char="ü"/>
            </a:pPr>
            <a:r>
              <a:rPr lang="en-US" sz="2200" dirty="0">
                <a:latin typeface="Century Gothic" panose="020B0502020202020204" pitchFamily="34" charset="0"/>
              </a:rPr>
              <a:t>AOL Objects-400</a:t>
            </a:r>
            <a:endParaRPr lang="en-IN" sz="2200" dirty="0">
              <a:latin typeface="Century Gothic" panose="020B0502020202020204" pitchFamily="34" charset="0"/>
            </a:endParaRPr>
          </a:p>
          <a:p>
            <a:pPr lvl="1">
              <a:buFont typeface="Wingdings" pitchFamily="2" charset="2"/>
              <a:buChar char="ü"/>
            </a:pPr>
            <a:r>
              <a:rPr lang="en-US" sz="2200" dirty="0">
                <a:latin typeface="Century Gothic" panose="020B0502020202020204" pitchFamily="34" charset="0"/>
              </a:rPr>
              <a:t>OAF Personalization-10 Pages</a:t>
            </a:r>
          </a:p>
          <a:p>
            <a:pPr marL="457200" lvl="1" indent="0">
              <a:buNone/>
            </a:pPr>
            <a:endParaRPr lang="en-IN" sz="2200" dirty="0">
              <a:latin typeface="Century Gothic" panose="020B0502020202020204" pitchFamily="34" charset="0"/>
            </a:endParaRPr>
          </a:p>
          <a:p>
            <a:pPr lvl="0">
              <a:buFont typeface="Arial" pitchFamily="34" charset="0"/>
              <a:buChar char="•"/>
            </a:pPr>
            <a:r>
              <a:rPr lang="en-US" dirty="0">
                <a:latin typeface="Century Gothic" panose="020B0502020202020204" pitchFamily="34" charset="0"/>
              </a:rPr>
              <a:t>Critical business transactions allowed to happened during cutover, Data converted to R12 after Go-Live.</a:t>
            </a:r>
          </a:p>
          <a:p>
            <a:pPr lvl="0"/>
            <a:endParaRPr lang="en-IN" dirty="0">
              <a:latin typeface="Century Gothic" panose="020B0502020202020204" pitchFamily="34" charset="0"/>
            </a:endParaRPr>
          </a:p>
          <a:p>
            <a:pPr lvl="0">
              <a:buFont typeface="Arial" pitchFamily="34" charset="0"/>
              <a:buChar char="•"/>
            </a:pPr>
            <a:r>
              <a:rPr lang="en-US" dirty="0">
                <a:latin typeface="Century Gothic" panose="020B0502020202020204" pitchFamily="34" charset="0"/>
              </a:rPr>
              <a:t>Size of 2TB Database has been upgraded along with application upgrade</a:t>
            </a:r>
          </a:p>
          <a:p>
            <a:pPr lvl="0">
              <a:buFont typeface="Arial" pitchFamily="34" charset="0"/>
              <a:buChar char="•"/>
            </a:pPr>
            <a:endParaRPr lang="en-IN" dirty="0">
              <a:latin typeface="Century Gothic" panose="020B0502020202020204" pitchFamily="34" charset="0"/>
            </a:endParaRPr>
          </a:p>
          <a:p>
            <a:pPr lvl="0">
              <a:buFont typeface="Arial" pitchFamily="34" charset="0"/>
              <a:buChar char="•"/>
            </a:pPr>
            <a:r>
              <a:rPr lang="en-US" dirty="0">
                <a:latin typeface="Century Gothic" panose="020B0502020202020204" pitchFamily="34" charset="0"/>
              </a:rPr>
              <a:t>Post Upgrade support given for more than 400 users and 50 organizations. </a:t>
            </a:r>
          </a:p>
          <a:p>
            <a:pPr lvl="0">
              <a:buFont typeface="Arial" pitchFamily="34" charset="0"/>
              <a:buChar char="•"/>
            </a:pPr>
            <a:endParaRPr lang="en-IN" dirty="0">
              <a:latin typeface="Century Gothic" panose="020B0502020202020204" pitchFamily="34" charset="0"/>
            </a:endParaRPr>
          </a:p>
          <a:p>
            <a:pPr lvl="0">
              <a:buFont typeface="Arial" pitchFamily="34" charset="0"/>
              <a:buChar char="•"/>
            </a:pPr>
            <a:r>
              <a:rPr lang="en-US" dirty="0">
                <a:latin typeface="Century Gothic" panose="020B0502020202020204" pitchFamily="34" charset="0"/>
              </a:rPr>
              <a:t>Object Upgrade, Testing and Migration done for 3 Dev instances and 2 UAT instances before Prod Upgrade </a:t>
            </a:r>
            <a:endParaRPr lang="en-IN" dirty="0">
              <a:latin typeface="Century Gothic" panose="020B0502020202020204" pitchFamily="34" charset="0"/>
            </a:endParaRPr>
          </a:p>
          <a:p>
            <a:endParaRPr lang="en-US" dirty="0" smtClean="0">
              <a:latin typeface="Century Gothic" panose="020B0502020202020204" pitchFamily="34" charset="0"/>
            </a:endParaRPr>
          </a:p>
          <a:p>
            <a:pPr marL="0" indent="0">
              <a:buNone/>
            </a:pPr>
            <a:endParaRPr lang="en-US" dirty="0" smtClean="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2816898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Case studies &amp; Lessons Learned</a:t>
            </a:r>
            <a:endParaRPr lang="en-US"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endParaRPr lang="en-US" dirty="0" smtClean="0">
              <a:latin typeface="Century Gothic" panose="020B0502020202020204" pitchFamily="34" charset="0"/>
            </a:endParaRPr>
          </a:p>
          <a:p>
            <a:pPr marL="0" indent="0">
              <a:buNone/>
            </a:pPr>
            <a:r>
              <a:rPr lang="en-US" b="1" dirty="0">
                <a:latin typeface="Century Gothic" panose="020B0502020202020204" pitchFamily="34" charset="0"/>
              </a:rPr>
              <a:t>Case 2: 12.2 Upgrade with Multiple OU &amp; </a:t>
            </a:r>
            <a:r>
              <a:rPr lang="en-US" b="1" dirty="0" smtClean="0">
                <a:latin typeface="Century Gothic" panose="020B0502020202020204" pitchFamily="34" charset="0"/>
              </a:rPr>
              <a:t>Org</a:t>
            </a:r>
          </a:p>
          <a:p>
            <a:pPr marL="0" indent="0">
              <a:buNone/>
            </a:pPr>
            <a:endParaRPr lang="en-US" b="1" dirty="0">
              <a:latin typeface="Century Gothic" panose="020B0502020202020204" pitchFamily="34" charset="0"/>
            </a:endParaRPr>
          </a:p>
          <a:p>
            <a:pPr lvl="0">
              <a:buFont typeface="Arial" pitchFamily="34" charset="0"/>
              <a:buChar char="•"/>
            </a:pPr>
            <a:r>
              <a:rPr lang="en-US" dirty="0">
                <a:latin typeface="Century Gothic" panose="020B0502020202020204" pitchFamily="34" charset="0"/>
              </a:rPr>
              <a:t>Over </a:t>
            </a:r>
            <a:r>
              <a:rPr lang="en-US" dirty="0" smtClean="0">
                <a:latin typeface="Century Gothic" panose="020B0502020202020204" pitchFamily="34" charset="0"/>
              </a:rPr>
              <a:t>500 Custom </a:t>
            </a:r>
            <a:r>
              <a:rPr lang="en-US" dirty="0">
                <a:latin typeface="Century Gothic" panose="020B0502020202020204" pitchFamily="34" charset="0"/>
              </a:rPr>
              <a:t>Objects </a:t>
            </a:r>
            <a:r>
              <a:rPr lang="en-US" dirty="0" smtClean="0">
                <a:latin typeface="Century Gothic" panose="020B0502020202020204" pitchFamily="34" charset="0"/>
              </a:rPr>
              <a:t>upgraded along with many new report development</a:t>
            </a:r>
            <a:endParaRPr lang="en-IN" sz="2200" dirty="0">
              <a:latin typeface="Century Gothic" panose="020B0502020202020204" pitchFamily="34" charset="0"/>
            </a:endParaRPr>
          </a:p>
          <a:p>
            <a:pPr lvl="0"/>
            <a:endParaRPr lang="en-IN" dirty="0">
              <a:latin typeface="Century Gothic" panose="020B0502020202020204" pitchFamily="34" charset="0"/>
            </a:endParaRPr>
          </a:p>
          <a:p>
            <a:pPr lvl="0">
              <a:buFont typeface="Arial" pitchFamily="34" charset="0"/>
              <a:buChar char="•"/>
            </a:pPr>
            <a:r>
              <a:rPr lang="en-US" dirty="0">
                <a:latin typeface="Century Gothic" panose="020B0502020202020204" pitchFamily="34" charset="0"/>
              </a:rPr>
              <a:t>Size of 6</a:t>
            </a:r>
            <a:r>
              <a:rPr lang="en-US" dirty="0" smtClean="0">
                <a:latin typeface="Century Gothic" panose="020B0502020202020204" pitchFamily="34" charset="0"/>
              </a:rPr>
              <a:t>TB </a:t>
            </a:r>
            <a:r>
              <a:rPr lang="en-US" dirty="0">
                <a:latin typeface="Century Gothic" panose="020B0502020202020204" pitchFamily="34" charset="0"/>
              </a:rPr>
              <a:t>Database has been upgraded along with application upgrade</a:t>
            </a:r>
          </a:p>
          <a:p>
            <a:pPr lvl="0">
              <a:buFont typeface="Arial" pitchFamily="34" charset="0"/>
              <a:buChar char="•"/>
            </a:pPr>
            <a:endParaRPr lang="en-IN" dirty="0">
              <a:latin typeface="Century Gothic" panose="020B0502020202020204" pitchFamily="34" charset="0"/>
            </a:endParaRPr>
          </a:p>
          <a:p>
            <a:pPr lvl="0">
              <a:buFont typeface="Arial" pitchFamily="34" charset="0"/>
              <a:buChar char="•"/>
            </a:pPr>
            <a:r>
              <a:rPr lang="en-US" dirty="0" smtClean="0">
                <a:latin typeface="Century Gothic" panose="020B0502020202020204" pitchFamily="34" charset="0"/>
              </a:rPr>
              <a:t>Rollout of more than 70 countries/ organizations with new customizations and different functional setups</a:t>
            </a:r>
            <a:endParaRPr lang="en-US" dirty="0">
              <a:latin typeface="Century Gothic" panose="020B0502020202020204" pitchFamily="34" charset="0"/>
            </a:endParaRPr>
          </a:p>
          <a:p>
            <a:pPr lvl="0">
              <a:buFont typeface="Arial" pitchFamily="34" charset="0"/>
              <a:buChar char="•"/>
            </a:pPr>
            <a:endParaRPr lang="en-IN" dirty="0">
              <a:latin typeface="Century Gothic" panose="020B0502020202020204" pitchFamily="34" charset="0"/>
            </a:endParaRPr>
          </a:p>
          <a:p>
            <a:pPr marL="0" indent="0">
              <a:buNone/>
            </a:pPr>
            <a:endParaRPr lang="en-US" dirty="0" smtClean="0">
              <a:latin typeface="Century Gothic" panose="020B0502020202020204" pitchFamily="34" charset="0"/>
            </a:endParaRPr>
          </a:p>
          <a:p>
            <a:pPr marL="0" indent="0">
              <a:buNone/>
            </a:pPr>
            <a:endParaRPr lang="en-US" dirty="0" smtClean="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2586072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t>
            </a:r>
            <a:r>
              <a:rPr lang="en-US" sz="2800" b="0" dirty="0">
                <a:latin typeface="Century Gothic" panose="020B0502020202020204" pitchFamily="34" charset="0"/>
              </a:rPr>
              <a:t>EBS 12.2 Upgrade Approach</a:t>
            </a:r>
            <a:endParaRPr lang="en-US" dirty="0">
              <a:latin typeface="Century Gothic" panose="020B0502020202020204" pitchFamily="34" charset="0"/>
            </a:endParaRPr>
          </a:p>
        </p:txBody>
      </p:sp>
      <p:sp>
        <p:nvSpPr>
          <p:cNvPr id="3" name="Content Placeholder 2"/>
          <p:cNvSpPr>
            <a:spLocks noGrp="1"/>
          </p:cNvSpPr>
          <p:nvPr>
            <p:ph idx="1"/>
          </p:nvPr>
        </p:nvSpPr>
        <p:spPr>
          <a:xfrm>
            <a:off x="350877" y="685800"/>
            <a:ext cx="10388009" cy="5886450"/>
          </a:xfrm>
        </p:spPr>
        <p:txBody>
          <a:bodyPr>
            <a:normAutofit/>
          </a:bodyPr>
          <a:lstStyle/>
          <a:p>
            <a:pPr marL="0" indent="0">
              <a:buNone/>
            </a:pPr>
            <a:endParaRPr lang="en-US" sz="2400" dirty="0" smtClean="0">
              <a:latin typeface="Century Gothic" panose="020B0502020202020204" pitchFamily="34" charset="0"/>
            </a:endParaRPr>
          </a:p>
          <a:p>
            <a:endParaRPr lang="en-US" dirty="0">
              <a:latin typeface="Century Gothic" panose="020B0502020202020204" pitchFamily="34" charset="0"/>
            </a:endParaRPr>
          </a:p>
        </p:txBody>
      </p:sp>
      <p:graphicFrame>
        <p:nvGraphicFramePr>
          <p:cNvPr id="4" name="Diagram 3"/>
          <p:cNvGraphicFramePr/>
          <p:nvPr>
            <p:extLst/>
          </p:nvPr>
        </p:nvGraphicFramePr>
        <p:xfrm>
          <a:off x="685800" y="1071563"/>
          <a:ext cx="953135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27053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smtClean="0">
                <a:latin typeface="Century Gothic" panose="020B0502020202020204" pitchFamily="34" charset="0"/>
              </a:rPr>
              <a:t>Other References</a:t>
            </a:r>
            <a:endParaRPr lang="en-US"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buNone/>
            </a:pPr>
            <a:endParaRPr lang="en-US" dirty="0" smtClean="0">
              <a:latin typeface="Century Gothic" panose="020B0502020202020204" pitchFamily="34" charset="0"/>
            </a:endParaRPr>
          </a:p>
          <a:p>
            <a:r>
              <a:rPr lang="en-US" sz="2400" dirty="0">
                <a:latin typeface="Century Gothic" panose="020B0502020202020204" pitchFamily="34" charset="0"/>
              </a:rPr>
              <a:t>Oracle Fusion Cloud Vs EBS 12.2.7 Upgrade: What suits your business best</a:t>
            </a:r>
          </a:p>
          <a:p>
            <a:endParaRPr lang="en-US" sz="2400" dirty="0">
              <a:latin typeface="Century Gothic" panose="020B0502020202020204" pitchFamily="34" charset="0"/>
            </a:endParaRPr>
          </a:p>
          <a:p>
            <a:r>
              <a:rPr lang="en-US" sz="2400" dirty="0" smtClean="0">
                <a:latin typeface="Century Gothic" panose="020B0502020202020204" pitchFamily="34" charset="0"/>
              </a:rPr>
              <a:t>Advances </a:t>
            </a:r>
            <a:r>
              <a:rPr lang="en-US" sz="2400" dirty="0">
                <a:latin typeface="Century Gothic" panose="020B0502020202020204" pitchFamily="34" charset="0"/>
              </a:rPr>
              <a:t>and Benefits of Fusion Cloud Modules – Quick Reference</a:t>
            </a:r>
          </a:p>
          <a:p>
            <a:endParaRPr lang="en-US" sz="2400" dirty="0">
              <a:latin typeface="Century Gothic" panose="020B0502020202020204" pitchFamily="34" charset="0"/>
            </a:endParaRPr>
          </a:p>
          <a:p>
            <a:pPr marL="0" indent="0">
              <a:buNone/>
            </a:pPr>
            <a:endParaRPr lang="en-US" dirty="0" smtClean="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289560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normAutofit fontScale="55000" lnSpcReduction="20000"/>
          </a:bodyPr>
          <a:lstStyle/>
          <a:p>
            <a:r>
              <a:rPr lang="en-US" dirty="0"/>
              <a:t/>
            </a:r>
            <a:br>
              <a:rPr lang="en-US" dirty="0"/>
            </a:br>
            <a:endParaRPr lang="en-US" sz="3800" dirty="0">
              <a:effectLst>
                <a:outerShdw blurRad="38100" dist="38100" dir="2700000" algn="tl">
                  <a:srgbClr val="000000">
                    <a:alpha val="43137"/>
                  </a:srgbClr>
                </a:outerShdw>
              </a:effectLst>
              <a:latin typeface="Century Gothic" panose="020B0502020202020204" pitchFamily="34" charset="0"/>
            </a:endParaRPr>
          </a:p>
        </p:txBody>
      </p:sp>
      <p:sp>
        <p:nvSpPr>
          <p:cNvPr id="3" name="Text Placeholder 2"/>
          <p:cNvSpPr>
            <a:spLocks noGrp="1"/>
          </p:cNvSpPr>
          <p:nvPr>
            <p:ph type="body" sz="quarter" idx="18"/>
          </p:nvPr>
        </p:nvSpPr>
        <p:spPr/>
        <p:txBody>
          <a:bodyPr>
            <a:noAutofit/>
          </a:bodyPr>
          <a:lstStyle/>
          <a:p>
            <a:r>
              <a:rPr lang="en-US" sz="7200" dirty="0" smtClean="0">
                <a:latin typeface="Century Gothic" panose="020B0502020202020204" pitchFamily="34" charset="0"/>
              </a:rPr>
              <a:t>Q &amp; A	</a:t>
            </a:r>
            <a:endParaRPr lang="en-US" sz="7200" dirty="0">
              <a:latin typeface="Century Gothic" panose="020B0502020202020204" pitchFamily="34" charset="0"/>
            </a:endParaRPr>
          </a:p>
        </p:txBody>
      </p:sp>
      <p:sp>
        <p:nvSpPr>
          <p:cNvPr id="4" name="Text Placeholder 3"/>
          <p:cNvSpPr>
            <a:spLocks noGrp="1"/>
          </p:cNvSpPr>
          <p:nvPr>
            <p:ph type="body" sz="quarter" idx="19"/>
          </p:nvPr>
        </p:nvSpPr>
        <p:spPr>
          <a:xfrm>
            <a:off x="1253613" y="3606444"/>
            <a:ext cx="6872748" cy="1570239"/>
          </a:xfrm>
        </p:spPr>
        <p:txBody>
          <a:bodyPr/>
          <a:lstStyle/>
          <a:p>
            <a:r>
              <a:rPr lang="en-US" sz="2400" dirty="0">
                <a:solidFill>
                  <a:srgbClr val="565755"/>
                </a:solidFill>
                <a:effectLst>
                  <a:outerShdw blurRad="38100" dist="38100" dir="2700000" algn="tl">
                    <a:srgbClr val="000000">
                      <a:alpha val="43137"/>
                    </a:srgbClr>
                  </a:outerShdw>
                </a:effectLst>
                <a:latin typeface="Century Gothic" panose="020B0502020202020204" pitchFamily="34" charset="0"/>
              </a:rPr>
              <a:t>vimal.manimozhi@doyensys.com </a:t>
            </a:r>
          </a:p>
          <a:p>
            <a:r>
              <a:rPr lang="en-US" sz="2400" dirty="0">
                <a:solidFill>
                  <a:srgbClr val="565755"/>
                </a:solidFill>
                <a:effectLst>
                  <a:outerShdw blurRad="38100" dist="38100" dir="2700000" algn="tl">
                    <a:srgbClr val="000000">
                      <a:alpha val="43137"/>
                    </a:srgbClr>
                  </a:outerShdw>
                </a:effectLst>
                <a:latin typeface="Century Gothic" panose="020B0502020202020204" pitchFamily="34" charset="0"/>
              </a:rPr>
              <a:t>https://www.linkedin.com/in/vimalathithanm</a:t>
            </a:r>
          </a:p>
        </p:txBody>
      </p:sp>
    </p:spTree>
    <p:extLst>
      <p:ext uri="{BB962C8B-B14F-4D97-AF65-F5344CB8AC3E}">
        <p14:creationId xmlns:p14="http://schemas.microsoft.com/office/powerpoint/2010/main" val="113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0313"/>
            <a:ext cx="9301316" cy="5825186"/>
          </a:xfrm>
        </p:spPr>
        <p:txBody>
          <a:bodyPr>
            <a:normAutofit fontScale="90000"/>
          </a:bodyPr>
          <a:lstStyle/>
          <a:p>
            <a:r>
              <a:rPr lang="en-US" b="0" dirty="0" smtClean="0">
                <a:latin typeface="Century Gothic" panose="020B0502020202020204" pitchFamily="34" charset="0"/>
              </a:rPr>
              <a:t/>
            </a:r>
            <a:br>
              <a:rPr lang="en-US" b="0" dirty="0" smtClean="0">
                <a:latin typeface="Century Gothic" panose="020B0502020202020204" pitchFamily="34" charset="0"/>
              </a:rPr>
            </a:br>
            <a:r>
              <a:rPr lang="en-US" b="0" dirty="0" smtClean="0">
                <a:latin typeface="Century Gothic" panose="020B0502020202020204" pitchFamily="34" charset="0"/>
              </a:rPr>
              <a:t>AGENDA</a:t>
            </a:r>
            <a:r>
              <a:rPr lang="en-US" sz="2800" b="0" dirty="0" smtClean="0">
                <a:latin typeface="Century Gothic" panose="020B0502020202020204" pitchFamily="34" charset="0"/>
              </a:rPr>
              <a:t/>
            </a:r>
            <a:br>
              <a:rPr lang="en-US" sz="2800" b="0" dirty="0" smtClean="0">
                <a:latin typeface="Century Gothic" panose="020B0502020202020204" pitchFamily="34" charset="0"/>
              </a:rPr>
            </a:br>
            <a:r>
              <a:rPr lang="en-US" sz="2800" b="0" dirty="0">
                <a:latin typeface="Century Gothic" panose="020B0502020202020204" pitchFamily="34" charset="0"/>
              </a:rPr>
              <a:t/>
            </a:r>
            <a:br>
              <a:rPr lang="en-US" sz="2800" b="0" dirty="0">
                <a:latin typeface="Century Gothic" panose="020B0502020202020204" pitchFamily="34" charset="0"/>
              </a:rPr>
            </a:br>
            <a:r>
              <a:rPr lang="en-US" sz="2800" b="0" dirty="0" smtClean="0">
                <a:latin typeface="Century Gothic" panose="020B0502020202020204" pitchFamily="34" charset="0"/>
                <a:sym typeface="Wingdings" panose="05000000000000000000" pitchFamily="2" charset="2"/>
              </a:rPr>
              <a:t>EBS </a:t>
            </a:r>
            <a:r>
              <a:rPr lang="en-US" sz="2800" b="0" dirty="0" smtClean="0">
                <a:latin typeface="Century Gothic" panose="020B0502020202020204" pitchFamily="34" charset="0"/>
              </a:rPr>
              <a:t>Upgrade </a:t>
            </a:r>
            <a:r>
              <a:rPr lang="en-US" sz="2800" b="0" dirty="0">
                <a:latin typeface="Century Gothic" panose="020B0502020202020204" pitchFamily="34" charset="0"/>
              </a:rPr>
              <a:t>- Key </a:t>
            </a:r>
            <a:r>
              <a:rPr lang="en-US" sz="2800" b="0" dirty="0" smtClean="0">
                <a:latin typeface="Century Gothic" panose="020B0502020202020204" pitchFamily="34" charset="0"/>
              </a:rPr>
              <a:t>Considerations</a:t>
            </a:r>
            <a:r>
              <a:rPr lang="en-US" sz="2800" b="0" dirty="0" smtClean="0">
                <a:latin typeface="Century Gothic" panose="020B0502020202020204" pitchFamily="34" charset="0"/>
              </a:rPr>
              <a:t/>
            </a:r>
            <a:br>
              <a:rPr lang="en-US" sz="2800" b="0" dirty="0" smtClean="0">
                <a:latin typeface="Century Gothic" panose="020B0502020202020204" pitchFamily="34" charset="0"/>
              </a:rPr>
            </a:br>
            <a:r>
              <a:rPr lang="en-US" sz="2800" b="0" dirty="0" smtClean="0">
                <a:latin typeface="Century Gothic" panose="020B0502020202020204" pitchFamily="34" charset="0"/>
              </a:rPr>
              <a:t/>
            </a:r>
            <a:br>
              <a:rPr lang="en-US" sz="2800" b="0" dirty="0" smtClean="0">
                <a:latin typeface="Century Gothic" panose="020B0502020202020204" pitchFamily="34" charset="0"/>
              </a:rPr>
            </a:br>
            <a:r>
              <a:rPr lang="en-US" sz="2800" b="0" dirty="0" smtClean="0">
                <a:latin typeface="Century Gothic" panose="020B0502020202020204" pitchFamily="34" charset="0"/>
                <a:sym typeface="Wingdings" panose="05000000000000000000" pitchFamily="2" charset="2"/>
              </a:rPr>
              <a:t></a:t>
            </a:r>
            <a:r>
              <a:rPr lang="en-US" sz="2800" b="0" dirty="0" smtClean="0">
                <a:latin typeface="Century Gothic" panose="020B0502020202020204" pitchFamily="34" charset="0"/>
              </a:rPr>
              <a:t>New </a:t>
            </a:r>
            <a:r>
              <a:rPr lang="en-US" sz="2800" b="0" dirty="0">
                <a:latin typeface="Century Gothic" panose="020B0502020202020204" pitchFamily="34" charset="0"/>
              </a:rPr>
              <a:t>Features and </a:t>
            </a:r>
            <a:r>
              <a:rPr lang="en-US" sz="2800" b="0" dirty="0" smtClean="0">
                <a:latin typeface="Century Gothic" panose="020B0502020202020204" pitchFamily="34" charset="0"/>
              </a:rPr>
              <a:t>Enhancements of </a:t>
            </a:r>
            <a:r>
              <a:rPr lang="en-US" sz="2800" b="0" dirty="0" smtClean="0">
                <a:latin typeface="Century Gothic" panose="020B0502020202020204" pitchFamily="34" charset="0"/>
              </a:rPr>
              <a:t>EBS 12.2.7 Releases</a:t>
            </a:r>
            <a:br>
              <a:rPr lang="en-US" sz="2800" b="0" dirty="0" smtClean="0">
                <a:latin typeface="Century Gothic" panose="020B0502020202020204" pitchFamily="34" charset="0"/>
              </a:rPr>
            </a:br>
            <a:r>
              <a:rPr lang="en-US" sz="2800" b="0" dirty="0">
                <a:latin typeface="Century Gothic" panose="020B0502020202020204" pitchFamily="34" charset="0"/>
              </a:rPr>
              <a:t/>
            </a:r>
            <a:br>
              <a:rPr lang="en-US" sz="2800" b="0" dirty="0">
                <a:latin typeface="Century Gothic" panose="020B0502020202020204" pitchFamily="34" charset="0"/>
              </a:rPr>
            </a:br>
            <a:r>
              <a:rPr lang="en-US" sz="2800" b="0" dirty="0" smtClean="0">
                <a:latin typeface="Century Gothic" panose="020B0502020202020204" pitchFamily="34" charset="0"/>
                <a:sym typeface="Wingdings" panose="05000000000000000000" pitchFamily="2" charset="2"/>
              </a:rPr>
              <a:t></a:t>
            </a:r>
            <a:r>
              <a:rPr lang="en-US" sz="2800" b="0" dirty="0" smtClean="0">
                <a:latin typeface="Century Gothic" panose="020B0502020202020204" pitchFamily="34" charset="0"/>
              </a:rPr>
              <a:t>EBS </a:t>
            </a:r>
            <a:r>
              <a:rPr lang="en-US" sz="2800" b="0" dirty="0">
                <a:latin typeface="Century Gothic" panose="020B0502020202020204" pitchFamily="34" charset="0"/>
              </a:rPr>
              <a:t>Roadmap</a:t>
            </a:r>
            <a:r>
              <a:rPr lang="en-US" sz="2800" b="0" dirty="0" smtClean="0">
                <a:latin typeface="Century Gothic" panose="020B0502020202020204" pitchFamily="34" charset="0"/>
              </a:rPr>
              <a:t/>
            </a:r>
            <a:br>
              <a:rPr lang="en-US" sz="2800" b="0" dirty="0" smtClean="0">
                <a:latin typeface="Century Gothic" panose="020B0502020202020204" pitchFamily="34" charset="0"/>
              </a:rPr>
            </a:br>
            <a:r>
              <a:rPr lang="en-US" sz="2800" b="0" dirty="0" smtClean="0">
                <a:latin typeface="Century Gothic" panose="020B0502020202020204" pitchFamily="34" charset="0"/>
              </a:rPr>
              <a:t/>
            </a:r>
            <a:br>
              <a:rPr lang="en-US" sz="2800" b="0" dirty="0" smtClean="0">
                <a:latin typeface="Century Gothic" panose="020B0502020202020204" pitchFamily="34" charset="0"/>
              </a:rPr>
            </a:br>
            <a:r>
              <a:rPr lang="en-US" sz="2800" b="0" dirty="0" smtClean="0">
                <a:latin typeface="Century Gothic" panose="020B0502020202020204" pitchFamily="34" charset="0"/>
                <a:sym typeface="Wingdings" panose="05000000000000000000" pitchFamily="2" charset="2"/>
              </a:rPr>
              <a:t></a:t>
            </a:r>
            <a:r>
              <a:rPr lang="en-US" sz="2800" b="0" dirty="0" smtClean="0">
                <a:latin typeface="Century Gothic" panose="020B0502020202020204" pitchFamily="34" charset="0"/>
              </a:rPr>
              <a:t>Migration </a:t>
            </a:r>
            <a:r>
              <a:rPr lang="en-US" sz="2800" b="0" dirty="0">
                <a:latin typeface="Century Gothic" panose="020B0502020202020204" pitchFamily="34" charset="0"/>
              </a:rPr>
              <a:t>&amp; Cutover </a:t>
            </a:r>
            <a:r>
              <a:rPr lang="en-US" sz="2800" b="0" dirty="0" smtClean="0">
                <a:latin typeface="Century Gothic" panose="020B0502020202020204" pitchFamily="34" charset="0"/>
              </a:rPr>
              <a:t>strategies</a:t>
            </a:r>
            <a:br>
              <a:rPr lang="en-US" sz="2800" b="0" dirty="0" smtClean="0">
                <a:latin typeface="Century Gothic" panose="020B0502020202020204" pitchFamily="34" charset="0"/>
              </a:rPr>
            </a:br>
            <a:r>
              <a:rPr lang="en-US" sz="2800" b="0" dirty="0" smtClean="0">
                <a:latin typeface="Century Gothic" panose="020B0502020202020204" pitchFamily="34" charset="0"/>
              </a:rPr>
              <a:t/>
            </a:r>
            <a:br>
              <a:rPr lang="en-US" sz="2800" b="0" dirty="0" smtClean="0">
                <a:latin typeface="Century Gothic" panose="020B0502020202020204" pitchFamily="34" charset="0"/>
              </a:rPr>
            </a:br>
            <a:r>
              <a:rPr lang="en-US" sz="2800" b="0" dirty="0" smtClean="0">
                <a:latin typeface="Century Gothic" panose="020B0502020202020204" pitchFamily="34" charset="0"/>
                <a:sym typeface="Wingdings" panose="05000000000000000000" pitchFamily="2" charset="2"/>
              </a:rPr>
              <a:t></a:t>
            </a:r>
            <a:r>
              <a:rPr lang="en-US" sz="2800" b="0" dirty="0" smtClean="0">
                <a:latin typeface="Century Gothic" panose="020B0502020202020204" pitchFamily="34" charset="0"/>
              </a:rPr>
              <a:t>Case studies &amp; </a:t>
            </a:r>
            <a:r>
              <a:rPr lang="en-US" sz="2800" b="0" dirty="0">
                <a:latin typeface="Century Gothic" panose="020B0502020202020204" pitchFamily="34" charset="0"/>
              </a:rPr>
              <a:t>Lessons </a:t>
            </a:r>
            <a:r>
              <a:rPr lang="en-US" sz="2800" b="0" dirty="0" smtClean="0">
                <a:latin typeface="Century Gothic" panose="020B0502020202020204" pitchFamily="34" charset="0"/>
              </a:rPr>
              <a:t>Learned</a:t>
            </a:r>
            <a:br>
              <a:rPr lang="en-US" sz="2800" b="0" dirty="0" smtClean="0">
                <a:latin typeface="Century Gothic" panose="020B0502020202020204" pitchFamily="34" charset="0"/>
              </a:rPr>
            </a:br>
            <a:r>
              <a:rPr lang="en-US" sz="2800" b="0" dirty="0">
                <a:latin typeface="Century Gothic" panose="020B0502020202020204" pitchFamily="34" charset="0"/>
              </a:rPr>
              <a:t/>
            </a:r>
            <a:br>
              <a:rPr lang="en-US" sz="2800" b="0" dirty="0">
                <a:latin typeface="Century Gothic" panose="020B0502020202020204" pitchFamily="34" charset="0"/>
              </a:rPr>
            </a:br>
            <a:r>
              <a:rPr lang="en-US" sz="2800" b="0" dirty="0" smtClean="0">
                <a:latin typeface="Century Gothic" panose="020B0502020202020204" pitchFamily="34" charset="0"/>
                <a:sym typeface="Wingdings" panose="05000000000000000000" pitchFamily="2" charset="2"/>
              </a:rPr>
              <a:t>EBS </a:t>
            </a:r>
            <a:r>
              <a:rPr lang="en-US" sz="2800" b="0" dirty="0">
                <a:latin typeface="Century Gothic" panose="020B0502020202020204" pitchFamily="34" charset="0"/>
                <a:sym typeface="Wingdings" panose="05000000000000000000" pitchFamily="2" charset="2"/>
              </a:rPr>
              <a:t>Upgrade Approach</a:t>
            </a:r>
            <a:r>
              <a:rPr lang="en-US" sz="2800" b="0" dirty="0" smtClean="0">
                <a:latin typeface="Century Gothic" panose="020B0502020202020204" pitchFamily="34" charset="0"/>
              </a:rPr>
              <a:t/>
            </a:r>
            <a:br>
              <a:rPr lang="en-US" sz="2800" b="0" dirty="0" smtClean="0">
                <a:latin typeface="Century Gothic" panose="020B0502020202020204" pitchFamily="34" charset="0"/>
              </a:rPr>
            </a:br>
            <a:r>
              <a:rPr lang="en-US" sz="2800" b="0" dirty="0" smtClean="0">
                <a:latin typeface="Century Gothic" panose="020B0502020202020204" pitchFamily="34" charset="0"/>
              </a:rPr>
              <a:t>    </a:t>
            </a:r>
            <a:br>
              <a:rPr lang="en-US" sz="2800" b="0" dirty="0" smtClean="0">
                <a:latin typeface="Century Gothic" panose="020B0502020202020204" pitchFamily="34" charset="0"/>
              </a:rPr>
            </a:br>
            <a:endParaRPr lang="en-US" sz="2800" dirty="0">
              <a:latin typeface="Century Gothic" panose="020B0502020202020204" pitchFamily="34" charset="0"/>
            </a:endParaRPr>
          </a:p>
        </p:txBody>
      </p:sp>
    </p:spTree>
    <p:extLst>
      <p:ext uri="{BB962C8B-B14F-4D97-AF65-F5344CB8AC3E}">
        <p14:creationId xmlns:p14="http://schemas.microsoft.com/office/powerpoint/2010/main" val="1588503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latin typeface="Century Gothic" panose="020B0502020202020204" pitchFamily="34" charset="0"/>
              </a:rPr>
              <a:t>EBS 12.2.7 Upgrade - Key Considerations</a:t>
            </a:r>
            <a:endParaRPr lang="en-US"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Century Gothic" panose="020B0502020202020204" pitchFamily="34" charset="0"/>
              </a:rPr>
              <a:t> </a:t>
            </a:r>
            <a:endParaRPr lang="en-US" dirty="0">
              <a:latin typeface="Century Gothic" panose="020B0502020202020204" pitchFamily="34" charset="0"/>
            </a:endParaRPr>
          </a:p>
        </p:txBody>
      </p:sp>
      <p:graphicFrame>
        <p:nvGraphicFramePr>
          <p:cNvPr id="4" name="Diagram 3"/>
          <p:cNvGraphicFramePr/>
          <p:nvPr>
            <p:extLst/>
          </p:nvPr>
        </p:nvGraphicFramePr>
        <p:xfrm>
          <a:off x="391383" y="914400"/>
          <a:ext cx="9698038" cy="558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6743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1169931"/>
            <a:ext cx="8233776" cy="4805567"/>
          </a:xfrm>
        </p:spPr>
        <p:txBody>
          <a:bodyPr>
            <a:normAutofit fontScale="90000"/>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New </a:t>
            </a:r>
            <a:r>
              <a:rPr lang="en-US" b="0" dirty="0" smtClean="0">
                <a:latin typeface="Century Gothic" panose="020B0502020202020204" pitchFamily="34" charset="0"/>
              </a:rPr>
              <a:t>Features / </a:t>
            </a:r>
            <a:r>
              <a:rPr lang="en-US" b="0" dirty="0" smtClean="0">
                <a:latin typeface="Century Gothic" panose="020B0502020202020204" pitchFamily="34" charset="0"/>
              </a:rPr>
              <a:t>Enhancements</a:t>
            </a:r>
            <a:br>
              <a:rPr lang="en-US" b="0" dirty="0" smtClean="0">
                <a:latin typeface="Century Gothic" panose="020B0502020202020204" pitchFamily="34" charset="0"/>
              </a:rPr>
            </a:br>
            <a:r>
              <a:rPr lang="en-US" b="0" dirty="0" smtClean="0">
                <a:latin typeface="Century Gothic" panose="020B0502020202020204" pitchFamily="34" charset="0"/>
              </a:rPr>
              <a:t> </a:t>
            </a:r>
            <a:r>
              <a:rPr lang="en-US" b="0" dirty="0">
                <a:latin typeface="Century Gothic" panose="020B0502020202020204" pitchFamily="34" charset="0"/>
              </a:rPr>
              <a:t/>
            </a:r>
            <a:br>
              <a:rPr lang="en-US" b="0" dirty="0">
                <a:latin typeface="Century Gothic" panose="020B0502020202020204" pitchFamily="34" charset="0"/>
              </a:rPr>
            </a:br>
            <a:r>
              <a:rPr lang="en-US" sz="3100" b="0" dirty="0" smtClean="0">
                <a:latin typeface="Century Gothic" panose="020B0502020202020204" pitchFamily="34" charset="0"/>
              </a:rPr>
              <a:t>- Applications </a:t>
            </a:r>
            <a:r>
              <a:rPr lang="en-US" sz="3100" b="0" dirty="0" smtClean="0">
                <a:latin typeface="Century Gothic" panose="020B0502020202020204" pitchFamily="34" charset="0"/>
              </a:rPr>
              <a:t>Technology</a:t>
            </a:r>
            <a:br>
              <a:rPr lang="en-US" sz="3100" b="0" dirty="0" smtClean="0">
                <a:latin typeface="Century Gothic" panose="020B0502020202020204" pitchFamily="34" charset="0"/>
              </a:rPr>
            </a:br>
            <a:r>
              <a:rPr lang="en-US" sz="3100" b="0" dirty="0" smtClean="0">
                <a:latin typeface="Century Gothic" panose="020B0502020202020204" pitchFamily="34" charset="0"/>
              </a:rPr>
              <a:t>- Oracle Financials</a:t>
            </a:r>
            <a:br>
              <a:rPr lang="en-US" sz="3100" b="0" dirty="0" smtClean="0">
                <a:latin typeface="Century Gothic" panose="020B0502020202020204" pitchFamily="34" charset="0"/>
              </a:rPr>
            </a:br>
            <a:r>
              <a:rPr lang="en-US" sz="3100" b="0" dirty="0" smtClean="0">
                <a:latin typeface="Century Gothic" panose="020B0502020202020204" pitchFamily="34" charset="0"/>
              </a:rPr>
              <a:t>- Oracle SCM</a:t>
            </a:r>
            <a:r>
              <a:rPr lang="en-US" b="0" dirty="0" smtClean="0">
                <a:latin typeface="Century Gothic" panose="020B0502020202020204" pitchFamily="34" charset="0"/>
              </a:rPr>
              <a:t/>
            </a:r>
            <a:br>
              <a:rPr lang="en-US" b="0" dirty="0" smtClean="0">
                <a:latin typeface="Century Gothic" panose="020B0502020202020204" pitchFamily="34" charset="0"/>
              </a:rPr>
            </a:br>
            <a:r>
              <a:rPr lang="en-US" b="0" dirty="0" smtClean="0">
                <a:latin typeface="Century Gothic" panose="020B0502020202020204" pitchFamily="34" charset="0"/>
              </a:rPr>
              <a:t/>
            </a:r>
            <a:br>
              <a:rPr lang="en-US" b="0" dirty="0" smtClean="0">
                <a:latin typeface="Century Gothic" panose="020B0502020202020204" pitchFamily="34" charset="0"/>
              </a:rPr>
            </a:br>
            <a:r>
              <a:rPr lang="en-US" b="0" dirty="0" smtClean="0">
                <a:latin typeface="Century Gothic" panose="020B0502020202020204" pitchFamily="34" charset="0"/>
              </a:rPr>
              <a:t/>
            </a:r>
            <a:br>
              <a:rPr lang="en-US" b="0" dirty="0" smtClean="0">
                <a:latin typeface="Century Gothic" panose="020B0502020202020204" pitchFamily="34" charset="0"/>
              </a:rPr>
            </a:br>
            <a:endParaRPr lang="en-US" dirty="0">
              <a:latin typeface="Century Gothic" panose="020B0502020202020204" pitchFamily="34" charset="0"/>
            </a:endParaRPr>
          </a:p>
        </p:txBody>
      </p:sp>
    </p:spTree>
    <p:extLst>
      <p:ext uri="{BB962C8B-B14F-4D97-AF65-F5344CB8AC3E}">
        <p14:creationId xmlns:p14="http://schemas.microsoft.com/office/powerpoint/2010/main" val="2338127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Applications Technology</a:t>
            </a:r>
            <a:br>
              <a:rPr lang="en-US" b="0"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p:cNvSpPr>
            <a:spLocks noGrp="1"/>
          </p:cNvSpPr>
          <p:nvPr>
            <p:ph idx="1"/>
          </p:nvPr>
        </p:nvSpPr>
        <p:spPr>
          <a:xfrm>
            <a:off x="350877" y="1035172"/>
            <a:ext cx="10388009" cy="5537078"/>
          </a:xfrm>
        </p:spPr>
        <p:txBody>
          <a:bodyPr>
            <a:normAutofit/>
          </a:bodyPr>
          <a:lstStyle/>
          <a:p>
            <a:pPr marL="0" indent="0">
              <a:buNone/>
            </a:pPr>
            <a:endParaRPr lang="en-US" sz="2400" dirty="0" smtClean="0">
              <a:latin typeface="Century Gothic" panose="020B0502020202020204" pitchFamily="34" charset="0"/>
            </a:endParaRPr>
          </a:p>
          <a:p>
            <a:r>
              <a:rPr lang="en-US" sz="2000" dirty="0">
                <a:latin typeface="Century Gothic" panose="020B0502020202020204" pitchFamily="34" charset="0"/>
              </a:rPr>
              <a:t>Online Patching</a:t>
            </a:r>
          </a:p>
          <a:p>
            <a:r>
              <a:rPr lang="en-US" sz="2000" dirty="0">
                <a:latin typeface="Century Gothic" panose="020B0502020202020204" pitchFamily="34" charset="0"/>
                <a:sym typeface="Wingdings" panose="05000000000000000000" pitchFamily="2" charset="2"/>
              </a:rPr>
              <a:t>Allowed Resources stores in the database rather than in configuration files</a:t>
            </a:r>
          </a:p>
          <a:p>
            <a:r>
              <a:rPr lang="en-US" sz="2000" dirty="0">
                <a:latin typeface="Century Gothic" panose="020B0502020202020204" pitchFamily="34" charset="0"/>
              </a:rPr>
              <a:t>Concurrent Processing Log /Output Files - organized by user name or by date</a:t>
            </a:r>
          </a:p>
          <a:p>
            <a:r>
              <a:rPr lang="en-US" sz="2000" dirty="0">
                <a:latin typeface="Century Gothic" panose="020B0502020202020204" pitchFamily="34" charset="0"/>
              </a:rPr>
              <a:t>External Integrations - Integration with Oracle Web Center Portal and Oracle BPEL Process Manager</a:t>
            </a:r>
          </a:p>
          <a:p>
            <a:r>
              <a:rPr lang="en-US" sz="2000" dirty="0">
                <a:latin typeface="Century Gothic" panose="020B0502020202020204" pitchFamily="34" charset="0"/>
              </a:rPr>
              <a:t>EBS – SOA Gateway</a:t>
            </a:r>
            <a:r>
              <a:rPr lang="en-US" sz="2000" dirty="0">
                <a:latin typeface="Century Gothic" panose="020B0502020202020204" pitchFamily="34" charset="0"/>
                <a:sym typeface="Wingdings" panose="05000000000000000000" pitchFamily="2" charset="2"/>
              </a:rPr>
              <a:t> </a:t>
            </a:r>
            <a:r>
              <a:rPr lang="en-US" sz="2000" dirty="0">
                <a:latin typeface="Century Gothic" panose="020B0502020202020204" pitchFamily="34" charset="0"/>
              </a:rPr>
              <a:t>WebLogic Server 11g with SOA Suite 11g Integration. </a:t>
            </a:r>
          </a:p>
          <a:p>
            <a:r>
              <a:rPr lang="en-US" sz="2000" dirty="0">
                <a:latin typeface="Century Gothic" panose="020B0502020202020204" pitchFamily="34" charset="0"/>
              </a:rPr>
              <a:t>Oracle XML</a:t>
            </a:r>
            <a:r>
              <a:rPr lang="en-US" sz="2000" dirty="0">
                <a:latin typeface="Century Gothic" panose="020B0502020202020204" pitchFamily="34" charset="0"/>
                <a:sym typeface="Wingdings" panose="05000000000000000000" pitchFamily="2" charset="2"/>
              </a:rPr>
              <a:t> </a:t>
            </a:r>
            <a:r>
              <a:rPr lang="en-US" sz="2000" dirty="0">
                <a:latin typeface="Century Gothic" panose="020B0502020202020204" pitchFamily="34" charset="0"/>
              </a:rPr>
              <a:t>Gateway - process inbound messages either in Java or in PL/SQL</a:t>
            </a:r>
          </a:p>
          <a:p>
            <a:r>
              <a:rPr lang="en-US" sz="2000" dirty="0">
                <a:latin typeface="Century Gothic" panose="020B0502020202020204" pitchFamily="34" charset="0"/>
              </a:rPr>
              <a:t>Internationalization- Lightweight Language Support</a:t>
            </a:r>
          </a:p>
          <a:p>
            <a:r>
              <a:rPr lang="en-US" sz="2000" dirty="0">
                <a:latin typeface="Century Gothic" panose="020B0502020202020204" pitchFamily="34" charset="0"/>
              </a:rPr>
              <a:t>Personalization Workbench</a:t>
            </a:r>
          </a:p>
          <a:p>
            <a:r>
              <a:rPr lang="en-US" sz="2000" dirty="0">
                <a:latin typeface="Century Gothic" panose="020B0502020202020204" pitchFamily="34" charset="0"/>
              </a:rPr>
              <a:t>Register &amp; Search KFF &amp; DFF in OAF</a:t>
            </a:r>
          </a:p>
          <a:p>
            <a:r>
              <a:rPr lang="en-US" sz="2000" dirty="0">
                <a:latin typeface="Century Gothic" panose="020B0502020202020204" pitchFamily="34" charset="0"/>
              </a:rPr>
              <a:t>Audit Trail Search in HTML UI</a:t>
            </a:r>
          </a:p>
          <a:p>
            <a:r>
              <a:rPr lang="en-US" sz="2000" dirty="0">
                <a:latin typeface="Century Gothic" panose="020B0502020202020204" pitchFamily="34" charset="0"/>
              </a:rPr>
              <a:t>API to Manage Trading Partners</a:t>
            </a:r>
            <a:r>
              <a:rPr lang="en-US" sz="2000" dirty="0">
                <a:latin typeface="Century Gothic" panose="020B0502020202020204" pitchFamily="34" charset="0"/>
                <a:sym typeface="Wingdings" panose="05000000000000000000" pitchFamily="2" charset="2"/>
              </a:rPr>
              <a:t> In addition to using the Forms-based UI page</a:t>
            </a:r>
          </a:p>
          <a:p>
            <a:pPr lvl="1"/>
            <a:endParaRPr lang="en-US"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2000" dirty="0"/>
          </a:p>
          <a:p>
            <a:endParaRPr lang="en-US" dirty="0">
              <a:latin typeface="Century Gothic" panose="020B0502020202020204" pitchFamily="34" charset="0"/>
            </a:endParaRPr>
          </a:p>
        </p:txBody>
      </p:sp>
    </p:spTree>
    <p:extLst>
      <p:ext uri="{BB962C8B-B14F-4D97-AF65-F5344CB8AC3E}">
        <p14:creationId xmlns:p14="http://schemas.microsoft.com/office/powerpoint/2010/main" val="1926119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a:latin typeface="Century Gothic" panose="020B0502020202020204" pitchFamily="34" charset="0"/>
              </a:rPr>
              <a:t> </a:t>
            </a:r>
            <a:r>
              <a:rPr lang="en-US" b="0" dirty="0" smtClean="0">
                <a:latin typeface="Century Gothic" panose="020B0502020202020204" pitchFamily="34" charset="0"/>
              </a:rPr>
              <a:t>Payables &amp; Receivables</a:t>
            </a:r>
            <a:r>
              <a:rPr lang="en-US" b="0" dirty="0">
                <a:latin typeface="Century Gothic" panose="020B0502020202020204" pitchFamily="34" charset="0"/>
              </a:rPr>
              <a:t/>
            </a:r>
            <a:br>
              <a:rPr lang="en-US" b="0"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p:cNvSpPr>
            <a:spLocks noGrp="1"/>
          </p:cNvSpPr>
          <p:nvPr>
            <p:ph idx="1"/>
          </p:nvPr>
        </p:nvSpPr>
        <p:spPr>
          <a:xfrm>
            <a:off x="350877" y="685800"/>
            <a:ext cx="10388009" cy="5886450"/>
          </a:xfrm>
        </p:spPr>
        <p:txBody>
          <a:bodyPr>
            <a:normAutofit/>
          </a:bodyPr>
          <a:lstStyle/>
          <a:p>
            <a:pPr marL="0" indent="0">
              <a:buNone/>
            </a:pPr>
            <a:endParaRPr lang="en-US" sz="2400" dirty="0" smtClean="0">
              <a:latin typeface="Century Gothic" panose="020B0502020202020204" pitchFamily="34" charset="0"/>
            </a:endParaRPr>
          </a:p>
          <a:p>
            <a:pPr marL="0" indent="0">
              <a:buNone/>
            </a:pPr>
            <a:r>
              <a:rPr lang="en-US" sz="2000" b="1" dirty="0">
                <a:latin typeface="Century Gothic" panose="020B0502020202020204" pitchFamily="34" charset="0"/>
              </a:rPr>
              <a:t>Oracle Payables</a:t>
            </a:r>
          </a:p>
          <a:p>
            <a:r>
              <a:rPr lang="en-US" sz="2000" dirty="0">
                <a:latin typeface="Century Gothic" panose="020B0502020202020204" pitchFamily="34" charset="0"/>
              </a:rPr>
              <a:t>Workflow Transfer of Approval to another user Vs delegation</a:t>
            </a:r>
          </a:p>
          <a:p>
            <a:r>
              <a:rPr lang="en-US" sz="2000" dirty="0">
                <a:latin typeface="Century Gothic" panose="020B0502020202020204" pitchFamily="34" charset="0"/>
              </a:rPr>
              <a:t>Workflow Parallel Approval of Supplier Invoices </a:t>
            </a:r>
          </a:p>
          <a:p>
            <a:r>
              <a:rPr lang="en-US" sz="2000" dirty="0">
                <a:latin typeface="Century Gothic" panose="020B0502020202020204" pitchFamily="34" charset="0"/>
              </a:rPr>
              <a:t>Payment Acknowledgement Import </a:t>
            </a:r>
          </a:p>
          <a:p>
            <a:r>
              <a:rPr lang="en-US" sz="2000" dirty="0">
                <a:latin typeface="Century Gothic" panose="020B0502020202020204" pitchFamily="34" charset="0"/>
              </a:rPr>
              <a:t>International Bank Account Number (IBAN) Support for </a:t>
            </a:r>
            <a:r>
              <a:rPr lang="en-US" sz="2000" dirty="0"/>
              <a:t>C</a:t>
            </a:r>
            <a:r>
              <a:rPr lang="en-US" sz="2000" dirty="0">
                <a:latin typeface="Century Gothic" panose="020B0502020202020204" pitchFamily="34" charset="0"/>
              </a:rPr>
              <a:t>ustomer and supplier bank accounts</a:t>
            </a:r>
          </a:p>
          <a:p>
            <a:pPr marL="0" indent="0">
              <a:buNone/>
            </a:pPr>
            <a:endParaRPr lang="en-US" sz="2000" b="1" dirty="0" smtClean="0">
              <a:latin typeface="Century Gothic" panose="020B0502020202020204" pitchFamily="34" charset="0"/>
            </a:endParaRPr>
          </a:p>
          <a:p>
            <a:pPr marL="0" indent="0">
              <a:buNone/>
            </a:pPr>
            <a:r>
              <a:rPr lang="en-US" sz="2000" b="1" dirty="0" smtClean="0">
                <a:latin typeface="Century Gothic" panose="020B0502020202020204" pitchFamily="34" charset="0"/>
              </a:rPr>
              <a:t>Oracle </a:t>
            </a:r>
            <a:r>
              <a:rPr lang="en-US" sz="2000" b="1" dirty="0">
                <a:latin typeface="Century Gothic" panose="020B0502020202020204" pitchFamily="34" charset="0"/>
              </a:rPr>
              <a:t>Receivables</a:t>
            </a:r>
          </a:p>
          <a:p>
            <a:r>
              <a:rPr lang="en-US" sz="2000" dirty="0">
                <a:latin typeface="Century Gothic" panose="020B0502020202020204" pitchFamily="34" charset="0"/>
              </a:rPr>
              <a:t>Accounting Exceptions during Period Close </a:t>
            </a:r>
          </a:p>
          <a:p>
            <a:r>
              <a:rPr lang="en-US" sz="2000" dirty="0">
                <a:latin typeface="Century Gothic" panose="020B0502020202020204" pitchFamily="34" charset="0"/>
              </a:rPr>
              <a:t>Automate Auto Lockbox Processing through a standard concurrent requests</a:t>
            </a:r>
          </a:p>
          <a:p>
            <a:r>
              <a:rPr lang="en-US" sz="2000" dirty="0">
                <a:latin typeface="Century Gothic" panose="020B0502020202020204" pitchFamily="34" charset="0"/>
              </a:rPr>
              <a:t>Mask Tax Payer Identification and Tax Registration Number from Customer Name list of values</a:t>
            </a:r>
          </a:p>
          <a:p>
            <a:r>
              <a:rPr lang="en-US" sz="2000" dirty="0">
                <a:latin typeface="Century Gothic" panose="020B0502020202020204" pitchFamily="34" charset="0"/>
              </a:rPr>
              <a:t>Recognize Revenue Based on Fair Market Value with Fusion Revenue Management Integration</a:t>
            </a:r>
          </a:p>
          <a:p>
            <a:endParaRPr lang="en-US" sz="2400" dirty="0"/>
          </a:p>
          <a:p>
            <a:endParaRPr lang="en-US" dirty="0">
              <a:latin typeface="Century Gothic" panose="020B0502020202020204" pitchFamily="34" charset="0"/>
            </a:endParaRPr>
          </a:p>
        </p:txBody>
      </p:sp>
    </p:spTree>
    <p:extLst>
      <p:ext uri="{BB962C8B-B14F-4D97-AF65-F5344CB8AC3E}">
        <p14:creationId xmlns:p14="http://schemas.microsoft.com/office/powerpoint/2010/main" val="2520274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latin typeface="Century Gothic" panose="020B0502020202020204" pitchFamily="34" charset="0"/>
              </a:rPr>
              <a:t/>
            </a:r>
            <a:br>
              <a:rPr lang="en-US" b="0" dirty="0">
                <a:latin typeface="Century Gothic" panose="020B0502020202020204" pitchFamily="34" charset="0"/>
              </a:rPr>
            </a:br>
            <a:r>
              <a:rPr lang="en-US" b="0" dirty="0" smtClean="0">
                <a:latin typeface="Century Gothic" panose="020B0502020202020204" pitchFamily="34" charset="0"/>
              </a:rPr>
              <a:t>Oracle GL &amp; Others</a:t>
            </a:r>
            <a:r>
              <a:rPr lang="en-US" b="0" dirty="0">
                <a:latin typeface="Century Gothic" panose="020B0502020202020204" pitchFamily="34" charset="0"/>
              </a:rPr>
              <a:t/>
            </a:r>
            <a:br>
              <a:rPr lang="en-US" b="0" dirty="0">
                <a:latin typeface="Century Gothic" panose="020B0502020202020204" pitchFamily="34" charset="0"/>
              </a:rPr>
            </a:br>
            <a:endParaRPr lang="en-US" dirty="0">
              <a:latin typeface="Century Gothic" panose="020B0502020202020204" pitchFamily="34" charset="0"/>
            </a:endParaRPr>
          </a:p>
        </p:txBody>
      </p:sp>
      <p:sp>
        <p:nvSpPr>
          <p:cNvPr id="3" name="Content Placeholder 2"/>
          <p:cNvSpPr>
            <a:spLocks noGrp="1"/>
          </p:cNvSpPr>
          <p:nvPr>
            <p:ph idx="1"/>
          </p:nvPr>
        </p:nvSpPr>
        <p:spPr>
          <a:xfrm>
            <a:off x="350877" y="685800"/>
            <a:ext cx="10388009" cy="5886450"/>
          </a:xfrm>
        </p:spPr>
        <p:txBody>
          <a:bodyPr>
            <a:normAutofit/>
          </a:bodyPr>
          <a:lstStyle/>
          <a:p>
            <a:pPr marL="0" indent="0">
              <a:buNone/>
            </a:pPr>
            <a:endParaRPr lang="en-US" sz="2000" dirty="0" smtClean="0">
              <a:latin typeface="Century Gothic" panose="020B0502020202020204" pitchFamily="34" charset="0"/>
            </a:endParaRPr>
          </a:p>
          <a:p>
            <a:pPr marL="0" indent="0">
              <a:buNone/>
            </a:pPr>
            <a:r>
              <a:rPr lang="en-US" sz="2000" b="1" dirty="0">
                <a:latin typeface="Century Gothic" panose="020B0502020202020204" pitchFamily="34" charset="0"/>
              </a:rPr>
              <a:t>Oracle GL &amp; Others</a:t>
            </a:r>
          </a:p>
          <a:p>
            <a:r>
              <a:rPr lang="en-US" sz="2000" dirty="0">
                <a:latin typeface="Century Gothic" panose="020B0502020202020204" pitchFamily="34" charset="0"/>
              </a:rPr>
              <a:t>EBS GL Integration with the Fusion Accounting Hub - Transfers Fusion journals to record EBS period balances, and ability to drill-down from Fusion to EBS.</a:t>
            </a:r>
          </a:p>
          <a:p>
            <a:r>
              <a:rPr lang="en-US" sz="2000" dirty="0">
                <a:latin typeface="Century Gothic" panose="020B0502020202020204" pitchFamily="34" charset="0"/>
              </a:rPr>
              <a:t>Data Relationship Management (DRM) Integration with EBS- Synchronizes each EBS instance with Hyperion DRM, It store COA values and child-parent relationships</a:t>
            </a:r>
          </a:p>
          <a:p>
            <a:r>
              <a:rPr lang="en-US" sz="2000" dirty="0" err="1">
                <a:latin typeface="Century Gothic" panose="020B0502020202020204" pitchFamily="34" charset="0"/>
              </a:rPr>
              <a:t>WebADI</a:t>
            </a:r>
            <a:r>
              <a:rPr lang="en-US" sz="2000" dirty="0">
                <a:latin typeface="Century Gothic" panose="020B0502020202020204" pitchFamily="34" charset="0"/>
              </a:rPr>
              <a:t> Control Account Usage Restriction &amp; Enhancements</a:t>
            </a:r>
          </a:p>
          <a:p>
            <a:r>
              <a:rPr lang="en-US" sz="2000" dirty="0" err="1">
                <a:latin typeface="Century Gothic" panose="020B0502020202020204" pitchFamily="34" charset="0"/>
              </a:rPr>
              <a:t>Adv</a:t>
            </a:r>
            <a:r>
              <a:rPr lang="en-US" sz="2000" dirty="0">
                <a:latin typeface="Century Gothic" panose="020B0502020202020204" pitchFamily="34" charset="0"/>
              </a:rPr>
              <a:t> Collections- Assign collectors at multiple collection levels</a:t>
            </a:r>
          </a:p>
          <a:p>
            <a:r>
              <a:rPr lang="en-US" sz="2000" dirty="0">
                <a:latin typeface="Century Gothic" panose="020B0502020202020204" pitchFamily="34" charset="0"/>
              </a:rPr>
              <a:t>EBS Tax- Customer Tax Information Import</a:t>
            </a:r>
            <a:r>
              <a:rPr lang="en-US" sz="2000" dirty="0">
                <a:latin typeface="Century Gothic" panose="020B0502020202020204" pitchFamily="34" charset="0"/>
                <a:sym typeface="Wingdings" panose="05000000000000000000" pitchFamily="2" charset="2"/>
              </a:rPr>
              <a:t></a:t>
            </a:r>
            <a:r>
              <a:rPr lang="en-US" sz="2000" dirty="0">
                <a:latin typeface="Century Gothic" panose="020B0502020202020204" pitchFamily="34" charset="0"/>
              </a:rPr>
              <a:t> To Load Party Tax Profile, Tax Registrations, Exceptions and Reporting Codes</a:t>
            </a:r>
          </a:p>
          <a:p>
            <a:r>
              <a:rPr lang="en-US" sz="2000" dirty="0">
                <a:latin typeface="Century Gothic" panose="020B0502020202020204" pitchFamily="34" charset="0"/>
              </a:rPr>
              <a:t>Journal Approvals Integration with Oracle Approvals Management and Oracle Workflow</a:t>
            </a:r>
          </a:p>
          <a:p>
            <a:r>
              <a:rPr lang="en-US" sz="2000" dirty="0">
                <a:latin typeface="Century Gothic" panose="020B0502020202020204" pitchFamily="34" charset="0"/>
              </a:rPr>
              <a:t>Scheduling of AP/AR Netting Batches - Allows automatic creation and settlement of netting AP &amp; AR batches </a:t>
            </a:r>
          </a:p>
          <a:p>
            <a:endParaRPr lang="en-US" sz="2000" dirty="0">
              <a:latin typeface="Century Gothic" panose="020B0502020202020204" pitchFamily="34" charset="0"/>
            </a:endParaRPr>
          </a:p>
        </p:txBody>
      </p:sp>
    </p:spTree>
    <p:extLst>
      <p:ext uri="{BB962C8B-B14F-4D97-AF65-F5344CB8AC3E}">
        <p14:creationId xmlns:p14="http://schemas.microsoft.com/office/powerpoint/2010/main" val="800211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nchcmmConferenc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2016" id="{9506F7B4-0EAE-7844-A434-588E9A39E8C6}" vid="{7483A78F-33D3-3841-87F8-1388C4E508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628A99ED521045B2C47BC6B87FDE61" ma:contentTypeVersion="8" ma:contentTypeDescription="Create a new document." ma:contentTypeScope="" ma:versionID="8bd8374300f741b8e89b3d1ca3df2f6e">
  <xsd:schema xmlns:xsd="http://www.w3.org/2001/XMLSchema" xmlns:xs="http://www.w3.org/2001/XMLSchema" xmlns:p="http://schemas.microsoft.com/office/2006/metadata/properties" xmlns:ns2="fde3ddba-829c-4936-b4c2-0ed2c51da83c" xmlns:ns3="03a1bba1-dc91-4d62-b036-6df3f41bc8a6" targetNamespace="http://schemas.microsoft.com/office/2006/metadata/properties" ma:root="true" ma:fieldsID="1237ac0fa68eb4c8cc743013ef9b2c3c" ns2:_="" ns3:_="">
    <xsd:import namespace="fde3ddba-829c-4936-b4c2-0ed2c51da83c"/>
    <xsd:import namespace="03a1bba1-dc91-4d62-b036-6df3f41bc8a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e3ddba-829c-4936-b4c2-0ed2c51da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a1bba1-dc91-4d62-b036-6df3f41bc8a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B90A48-1F01-4032-AAEA-18E2757D7172}"/>
</file>

<file path=customXml/itemProps2.xml><?xml version="1.0" encoding="utf-8"?>
<ds:datastoreItem xmlns:ds="http://schemas.openxmlformats.org/officeDocument/2006/customXml" ds:itemID="{63D3DF28-1CBA-48D4-87F7-B64F1DDF1551}"/>
</file>

<file path=customXml/itemProps3.xml><?xml version="1.0" encoding="utf-8"?>
<ds:datastoreItem xmlns:ds="http://schemas.openxmlformats.org/officeDocument/2006/customXml" ds:itemID="{303A3E1A-7612-4124-BA68-1E02C3419A1E}"/>
</file>

<file path=docProps/app.xml><?xml version="1.0" encoding="utf-8"?>
<Properties xmlns="http://schemas.openxmlformats.org/officeDocument/2006/extended-properties" xmlns:vt="http://schemas.openxmlformats.org/officeDocument/2006/docPropsVTypes">
  <Template>COL2016</Template>
  <TotalTime>22399</TotalTime>
  <Words>1421</Words>
  <Application>Microsoft Office PowerPoint</Application>
  <PresentationFormat>Widescreen</PresentationFormat>
  <Paragraphs>287</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Century Gothic</vt:lpstr>
      <vt:lpstr>Segoe UI</vt:lpstr>
      <vt:lpstr>Wingdings</vt:lpstr>
      <vt:lpstr>nchcmmConference</vt:lpstr>
      <vt:lpstr>PowerPoint Presentation</vt:lpstr>
      <vt:lpstr> Presenter Information </vt:lpstr>
      <vt:lpstr> </vt:lpstr>
      <vt:lpstr> AGENDA  EBS Upgrade - Key Considerations  New Features and Enhancements of EBS 12.2.7 Releases  EBS Roadmap  Migration &amp; Cutover strategies  Case studies &amp; Lessons Learned  EBS Upgrade Approach      </vt:lpstr>
      <vt:lpstr>EBS 12.2.7 Upgrade - Key Considerations</vt:lpstr>
      <vt:lpstr> New Features / Enhancements   - Applications Technology - Oracle Financials - Oracle SCM   </vt:lpstr>
      <vt:lpstr>  Applications Technology </vt:lpstr>
      <vt:lpstr>  Payables &amp; Receivables </vt:lpstr>
      <vt:lpstr> Oracle GL &amp; Others </vt:lpstr>
      <vt:lpstr>  Order Management </vt:lpstr>
      <vt:lpstr>  Purchasing &amp; Inventory </vt:lpstr>
      <vt:lpstr> EBS 12.2 Key Enhancement By Product Family</vt:lpstr>
      <vt:lpstr>  EBS Road Map</vt:lpstr>
      <vt:lpstr>  EBS Roadmap</vt:lpstr>
      <vt:lpstr>  EBS Investment &amp; Roadmap</vt:lpstr>
      <vt:lpstr>  EBS New UI &amp; Mobile Apps</vt:lpstr>
      <vt:lpstr>  EBS Mobile Apps</vt:lpstr>
      <vt:lpstr>EBS On Cloud</vt:lpstr>
      <vt:lpstr>  EBS On Cloud</vt:lpstr>
      <vt:lpstr>  EBS 12.2.7 – Adoption Choices</vt:lpstr>
      <vt:lpstr>  EBS &amp; Fusion – Adoption Choices</vt:lpstr>
      <vt:lpstr> Practical Coexistence of EBS &amp; Cloud Application</vt:lpstr>
      <vt:lpstr>  Migration &amp; Cutover Strategies  </vt:lpstr>
      <vt:lpstr>   Migration &amp; Cutover Strategies </vt:lpstr>
      <vt:lpstr>  db IMPACT</vt:lpstr>
      <vt:lpstr>  db IMPACT</vt:lpstr>
      <vt:lpstr>  db IMPACT</vt:lpstr>
      <vt:lpstr>  db IMPACT</vt:lpstr>
      <vt:lpstr>  Configuration Migration</vt:lpstr>
      <vt:lpstr>  Configuration Migration</vt:lpstr>
      <vt:lpstr>  Configuration Migration</vt:lpstr>
      <vt:lpstr>  Configuration Migration</vt:lpstr>
      <vt:lpstr>  Cutover Strategies</vt:lpstr>
      <vt:lpstr>  Case studies &amp; Lessons Learned</vt:lpstr>
      <vt:lpstr>  Case studies &amp; Lessons Learned</vt:lpstr>
      <vt:lpstr>  Case studies &amp; Lessons Learned</vt:lpstr>
      <vt:lpstr>  EBS 12.2 Upgrade Approach</vt:lpstr>
      <vt:lpstr>Other 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 Papadimitriou</dc:creator>
  <cp:lastModifiedBy>DOYENLTP0262</cp:lastModifiedBy>
  <cp:revision>208</cp:revision>
  <dcterms:created xsi:type="dcterms:W3CDTF">2016-02-16T15:21:13Z</dcterms:created>
  <dcterms:modified xsi:type="dcterms:W3CDTF">2018-08-21T14:49:24Z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0x010100B8628A99ED521045B2C47BC6B87FDE61</vt:lpwstr>
  </property>
</Properties>
</file>